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69" r:id="rId2"/>
    <p:sldId id="258" r:id="rId3"/>
    <p:sldId id="271" r:id="rId4"/>
    <p:sldId id="314" r:id="rId5"/>
    <p:sldId id="312" r:id="rId6"/>
    <p:sldId id="313"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11" r:id="rId37"/>
  </p:sldIdLst>
  <p:sldSz cx="9144000" cy="6858000" type="screen4x3"/>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DBCF3"/>
    <a:srgbClr val="1BB6DB"/>
    <a:srgbClr val="ED8CA5"/>
    <a:srgbClr val="C715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3199D311-B406-4F95-A940-6BB114EB1194}" type="datetimeFigureOut">
              <a:rPr lang="es-ES" smtClean="0"/>
              <a:pPr/>
              <a:t>08/07/2016</a:t>
            </a:fld>
            <a:endParaRPr lang="es-ES"/>
          </a:p>
        </p:txBody>
      </p:sp>
      <p:sp>
        <p:nvSpPr>
          <p:cNvPr id="4" name="3 Marcador de imagen de diapositiva"/>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2DD91570-5630-4DD6-8E17-C3B99532EE95}" type="slidenum">
              <a:rPr lang="es-ES" smtClean="0"/>
              <a:pPr/>
              <a:t>‹Nº›</a:t>
            </a:fld>
            <a:endParaRPr lang="es-ES"/>
          </a:p>
        </p:txBody>
      </p:sp>
    </p:spTree>
    <p:extLst>
      <p:ext uri="{BB962C8B-B14F-4D97-AF65-F5344CB8AC3E}">
        <p14:creationId xmlns:p14="http://schemas.microsoft.com/office/powerpoint/2010/main" xmlns="" val="32716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52961C2-1F8E-4770-BAAE-1890E64DA22A}" type="datetime1">
              <a:rPr lang="es-ES" smtClean="0"/>
              <a:pPr/>
              <a:t>08/07/2016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AF4853-059A-4274-9EC2-C8359425D81C}" type="datetime1">
              <a:rPr lang="es-ES" smtClean="0"/>
              <a:pPr/>
              <a:t>08/07/2016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EC27891-82A1-42A6-A9F2-E5A90B1C553A}" type="datetime1">
              <a:rPr lang="es-ES" smtClean="0"/>
              <a:pPr/>
              <a:t>08/07/2016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F24513-4FFB-4FFE-8F35-063A58FF995C}" type="datetime1">
              <a:rPr lang="es-ES" smtClean="0"/>
              <a:pPr/>
              <a:t>08/07/2016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8F6DADF-2302-4A20-B735-D0C7FBE8886B}" type="datetime1">
              <a:rPr lang="es-ES" smtClean="0"/>
              <a:pPr/>
              <a:t>08/07/2016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8A38555-01B2-4248-AB72-5216AFA04AEC}" type="datetime1">
              <a:rPr lang="es-ES" smtClean="0"/>
              <a:pPr/>
              <a:t>08/07/2016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62D3B62-314B-47BC-BCBC-A58C315C2C15}" type="datetime1">
              <a:rPr lang="es-ES" smtClean="0"/>
              <a:pPr/>
              <a:t>08/07/2016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454DBD8-9A8F-4974-967D-939A5A43D292}" type="datetime1">
              <a:rPr lang="es-ES" smtClean="0"/>
              <a:pPr/>
              <a:t>08/07/2016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6A1CC79-E8E1-4DC5-8E67-F7F6C1050385}" type="datetime1">
              <a:rPr lang="es-ES" smtClean="0"/>
              <a:pPr/>
              <a:t>08/07/2016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FF2E668-0B70-4293-89B2-11AB12967E2E}" type="datetime1">
              <a:rPr lang="es-ES" smtClean="0"/>
              <a:pPr/>
              <a:t>08/07/2016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729C3B6-D5E2-4EE4-B9AC-6246AF9AFBD7}" type="datetime1">
              <a:rPr lang="es-ES" smtClean="0"/>
              <a:pPr/>
              <a:t>08/07/2016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BD0DF24-5590-4CDA-8C21-A6393194405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FA4C2-992D-4EA9-8771-19D3003C8395}" type="datetime1">
              <a:rPr lang="es-ES" smtClean="0"/>
              <a:pPr/>
              <a:t>08/07/2016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0DF24-5590-4CDA-8C21-A6393194405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9792" y="260648"/>
            <a:ext cx="3729239" cy="5220177"/>
          </a:xfrm>
          <a:prstGeom prst="rect">
            <a:avLst/>
          </a:prstGeom>
          <a:scene3d>
            <a:camera prst="orthographicFront">
              <a:rot lat="0" lon="0" rev="0"/>
            </a:camera>
            <a:lightRig rig="threePt" dir="t"/>
          </a:scene3d>
          <a:sp3d>
            <a:bevelT/>
          </a:sp3d>
        </p:spPr>
      </p:pic>
      <p:pic>
        <p:nvPicPr>
          <p:cNvPr id="4" name="3 Imagen" descr="Título del Plan.png"/>
          <p:cNvPicPr>
            <a:picLocks noChangeAspect="1"/>
          </p:cNvPicPr>
          <p:nvPr/>
        </p:nvPicPr>
        <p:blipFill>
          <a:blip r:embed="rId3" cstate="print"/>
          <a:stretch>
            <a:fillRect/>
          </a:stretch>
        </p:blipFill>
        <p:spPr>
          <a:xfrm>
            <a:off x="251520" y="5306245"/>
            <a:ext cx="8712968" cy="1579139"/>
          </a:xfrm>
          <a:prstGeom prst="rect">
            <a:avLst/>
          </a:prstGeom>
          <a:scene3d>
            <a:camera prst="perspectiveRelaxed">
              <a:rot lat="19773601" lon="0" rev="0"/>
            </a:camera>
            <a:lightRig rig="threePt" dir="t"/>
          </a:scene3d>
        </p:spPr>
      </p:pic>
    </p:spTree>
  </p:cSld>
  <p:clrMapOvr>
    <a:masterClrMapping/>
  </p:clrMapOvr>
  <p:transition spd="slow">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10</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10</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3]:</a:t>
            </a:r>
            <a:r>
              <a:rPr lang="es-ES" sz="2400" dirty="0" smtClean="0"/>
              <a:t> Lo que la archidiócesis tendría que hacer</a:t>
            </a:r>
            <a:endParaRPr lang="es-ES_tradnl" sz="2400" dirty="0"/>
          </a:p>
        </p:txBody>
      </p:sp>
      <p:sp>
        <p:nvSpPr>
          <p:cNvPr id="9" name="8 CuadroTexto"/>
          <p:cNvSpPr txBox="1"/>
          <p:nvPr/>
        </p:nvSpPr>
        <p:spPr>
          <a:xfrm>
            <a:off x="323528" y="2132856"/>
            <a:ext cx="8568952" cy="4401205"/>
          </a:xfrm>
          <a:prstGeom prst="rect">
            <a:avLst/>
          </a:prstGeom>
          <a:noFill/>
        </p:spPr>
        <p:txBody>
          <a:bodyPr wrap="square" rtlCol="0">
            <a:spAutoFit/>
          </a:bodyPr>
          <a:lstStyle/>
          <a:p>
            <a:pPr marL="177800" indent="-177800">
              <a:spcAft>
                <a:spcPts val="600"/>
              </a:spcAft>
              <a:buFont typeface="Arial" pitchFamily="34" charset="0"/>
              <a:buChar char="•"/>
            </a:pPr>
            <a:r>
              <a:rPr lang="es-ES" sz="2400" b="1" dirty="0" smtClean="0"/>
              <a:t>Fomentarla: </a:t>
            </a:r>
          </a:p>
          <a:p>
            <a:pPr marL="808038" lvl="1" indent="-350838">
              <a:spcAft>
                <a:spcPts val="600"/>
              </a:spcAft>
              <a:buFont typeface="Wingdings" pitchFamily="2" charset="2"/>
              <a:buChar char="§"/>
            </a:pPr>
            <a:r>
              <a:rPr lang="es-ES" sz="2400" i="1" dirty="0" smtClean="0"/>
              <a:t>la pastoral familiar</a:t>
            </a:r>
            <a:r>
              <a:rPr lang="es-ES" sz="2400" dirty="0" smtClean="0"/>
              <a:t> (35,8%),</a:t>
            </a:r>
          </a:p>
          <a:p>
            <a:pPr marL="808038" lvl="1" indent="-350838">
              <a:spcAft>
                <a:spcPts val="600"/>
              </a:spcAft>
              <a:buFont typeface="Wingdings" pitchFamily="2" charset="2"/>
              <a:buChar char="§"/>
            </a:pPr>
            <a:r>
              <a:rPr lang="es-ES" sz="2400" i="1" dirty="0" smtClean="0"/>
              <a:t>catequesis de adultos</a:t>
            </a:r>
            <a:r>
              <a:rPr lang="es-ES" sz="2400" dirty="0" smtClean="0"/>
              <a:t> (36,2%),</a:t>
            </a:r>
          </a:p>
          <a:p>
            <a:pPr marL="808038" lvl="1" indent="-350838">
              <a:spcAft>
                <a:spcPts val="600"/>
              </a:spcAft>
              <a:buFont typeface="Wingdings" pitchFamily="2" charset="2"/>
              <a:buChar char="§"/>
            </a:pPr>
            <a:r>
              <a:rPr lang="es-ES" sz="2400" i="1" dirty="0" smtClean="0"/>
              <a:t>catequesis de jóvenes</a:t>
            </a:r>
            <a:r>
              <a:rPr lang="es-ES" sz="2400" dirty="0" smtClean="0"/>
              <a:t> (28,5%),</a:t>
            </a:r>
          </a:p>
          <a:p>
            <a:pPr marL="808038" lvl="1" indent="-350838">
              <a:spcAft>
                <a:spcPts val="600"/>
              </a:spcAft>
              <a:buFont typeface="Wingdings" pitchFamily="2" charset="2"/>
              <a:buChar char="§"/>
            </a:pPr>
            <a:r>
              <a:rPr lang="es-ES" sz="2400" i="1" dirty="0" smtClean="0"/>
              <a:t>catequesis de adolescentes</a:t>
            </a:r>
            <a:r>
              <a:rPr lang="es-ES" sz="2400" dirty="0" smtClean="0"/>
              <a:t> (31,3%),</a:t>
            </a:r>
          </a:p>
          <a:p>
            <a:pPr marL="808038" lvl="1" indent="-350838">
              <a:spcAft>
                <a:spcPts val="600"/>
              </a:spcAft>
              <a:buFont typeface="Wingdings" pitchFamily="2" charset="2"/>
              <a:buChar char="§"/>
            </a:pPr>
            <a:r>
              <a:rPr lang="es-ES" sz="2400" i="1" dirty="0" smtClean="0"/>
              <a:t>catequesis de postcomunión</a:t>
            </a:r>
            <a:r>
              <a:rPr lang="es-ES" sz="2400" dirty="0" smtClean="0"/>
              <a:t> (32,8%),</a:t>
            </a:r>
          </a:p>
          <a:p>
            <a:pPr marL="808038" lvl="1" indent="-350838">
              <a:spcAft>
                <a:spcPts val="600"/>
              </a:spcAft>
              <a:buFont typeface="Wingdings" pitchFamily="2" charset="2"/>
              <a:buChar char="§"/>
            </a:pPr>
            <a:r>
              <a:rPr lang="es-ES" sz="2400" i="1" dirty="0" smtClean="0"/>
              <a:t>catequesis </a:t>
            </a:r>
            <a:r>
              <a:rPr lang="es-ES" sz="2400" i="1" dirty="0" err="1" smtClean="0"/>
              <a:t>prebautismal</a:t>
            </a:r>
            <a:r>
              <a:rPr lang="es-ES" sz="2400" dirty="0" smtClean="0"/>
              <a:t> (29,8%),</a:t>
            </a:r>
          </a:p>
          <a:p>
            <a:pPr marL="808038" lvl="1" indent="-350838">
              <a:spcAft>
                <a:spcPts val="600"/>
              </a:spcAft>
              <a:buFont typeface="Wingdings" pitchFamily="2" charset="2"/>
              <a:buChar char="§"/>
            </a:pPr>
            <a:r>
              <a:rPr lang="es-ES" sz="2400" i="1" dirty="0" smtClean="0"/>
              <a:t>la</a:t>
            </a:r>
            <a:r>
              <a:rPr lang="es-ES" sz="2400" dirty="0" smtClean="0"/>
              <a:t> </a:t>
            </a:r>
            <a:r>
              <a:rPr lang="es-ES" sz="2400" i="1" dirty="0" smtClean="0"/>
              <a:t>formación de los fieles cristianos</a:t>
            </a:r>
            <a:r>
              <a:rPr lang="es-ES" sz="2400" dirty="0" smtClean="0"/>
              <a:t> (36,4%) y</a:t>
            </a:r>
          </a:p>
          <a:p>
            <a:pPr marL="808038" lvl="1" indent="-350838">
              <a:spcAft>
                <a:spcPts val="600"/>
              </a:spcAft>
              <a:buFont typeface="Wingdings" pitchFamily="2" charset="2"/>
              <a:buChar char="§"/>
            </a:pPr>
            <a:r>
              <a:rPr lang="es-ES" sz="2400" i="1" dirty="0" smtClean="0"/>
              <a:t>la pastoral caritativo-social con personas marginadas</a:t>
            </a:r>
            <a:r>
              <a:rPr lang="es-ES" sz="2400" dirty="0" smtClean="0"/>
              <a:t> (22,9%).</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11</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11</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3]:</a:t>
            </a:r>
            <a:r>
              <a:rPr lang="es-ES" sz="2400" dirty="0" smtClean="0"/>
              <a:t> Lo que la archidiócesis tendría que hacer</a:t>
            </a:r>
            <a:endParaRPr lang="es-ES_tradnl" sz="2400" dirty="0"/>
          </a:p>
        </p:txBody>
      </p:sp>
      <p:sp>
        <p:nvSpPr>
          <p:cNvPr id="9" name="8 CuadroTexto"/>
          <p:cNvSpPr txBox="1"/>
          <p:nvPr/>
        </p:nvSpPr>
        <p:spPr>
          <a:xfrm>
            <a:off x="323528" y="2204864"/>
            <a:ext cx="8568952" cy="1354217"/>
          </a:xfrm>
          <a:prstGeom prst="rect">
            <a:avLst/>
          </a:prstGeom>
          <a:noFill/>
        </p:spPr>
        <p:txBody>
          <a:bodyPr wrap="square" rtlCol="0">
            <a:spAutoFit/>
          </a:bodyPr>
          <a:lstStyle/>
          <a:p>
            <a:pPr marL="177800" indent="-177800">
              <a:spcAft>
                <a:spcPts val="600"/>
              </a:spcAft>
              <a:buFont typeface="Arial" pitchFamily="34" charset="0"/>
              <a:buChar char="•"/>
            </a:pPr>
            <a:r>
              <a:rPr lang="es-ES" sz="2400" b="1" dirty="0" smtClean="0"/>
              <a:t>Mejorarla/revisarla: </a:t>
            </a:r>
          </a:p>
          <a:p>
            <a:pPr marL="808038" lvl="1" indent="-350838">
              <a:spcAft>
                <a:spcPts val="600"/>
              </a:spcAft>
              <a:buFont typeface="Wingdings" pitchFamily="2" charset="2"/>
              <a:buChar char="§"/>
            </a:pPr>
            <a:r>
              <a:rPr lang="es-ES" sz="2400" i="1" dirty="0" smtClean="0"/>
              <a:t>La catequesis de comunión </a:t>
            </a:r>
            <a:r>
              <a:rPr lang="es-ES" sz="2400" dirty="0" smtClean="0"/>
              <a:t>(58,2%).</a:t>
            </a:r>
          </a:p>
          <a:p>
            <a:pPr marL="808038" lvl="1" indent="-350838">
              <a:spcAft>
                <a:spcPts val="600"/>
              </a:spcAft>
              <a:buFont typeface="Wingdings" pitchFamily="2" charset="2"/>
              <a:buChar char="§"/>
            </a:pPr>
            <a:r>
              <a:rPr lang="es-ES" sz="2400" i="1" dirty="0" smtClean="0"/>
              <a:t>La pastoral litúrgica</a:t>
            </a:r>
            <a:r>
              <a:rPr lang="es-ES" sz="2400" dirty="0" smtClean="0"/>
              <a:t> (41,5%).</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12</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12</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3]:</a:t>
            </a:r>
            <a:r>
              <a:rPr lang="es-ES" sz="2400" dirty="0" smtClean="0"/>
              <a:t> Lo que la archidiócesis tendría que hacer</a:t>
            </a:r>
            <a:endParaRPr lang="es-ES_tradnl" sz="2400" dirty="0"/>
          </a:p>
        </p:txBody>
      </p:sp>
      <p:sp>
        <p:nvSpPr>
          <p:cNvPr id="9" name="8 CuadroTexto"/>
          <p:cNvSpPr txBox="1"/>
          <p:nvPr/>
        </p:nvSpPr>
        <p:spPr>
          <a:xfrm>
            <a:off x="323528" y="2204864"/>
            <a:ext cx="8568952" cy="2616101"/>
          </a:xfrm>
          <a:prstGeom prst="rect">
            <a:avLst/>
          </a:prstGeom>
          <a:noFill/>
        </p:spPr>
        <p:txBody>
          <a:bodyPr wrap="square" rtlCol="0">
            <a:spAutoFit/>
          </a:bodyPr>
          <a:lstStyle/>
          <a:p>
            <a:pPr marL="177800" indent="-177800">
              <a:spcAft>
                <a:spcPts val="600"/>
              </a:spcAft>
              <a:buFont typeface="Arial" pitchFamily="34" charset="0"/>
              <a:buChar char="•"/>
            </a:pPr>
            <a:r>
              <a:rPr lang="es-ES" sz="2400" b="1" dirty="0" smtClean="0"/>
              <a:t>Iniciarla: </a:t>
            </a:r>
          </a:p>
          <a:p>
            <a:pPr marL="808038" lvl="1" indent="-350838">
              <a:spcAft>
                <a:spcPts val="600"/>
              </a:spcAft>
              <a:buFont typeface="Wingdings" pitchFamily="2" charset="2"/>
              <a:buChar char="§"/>
            </a:pPr>
            <a:r>
              <a:rPr lang="es-ES" sz="2400" dirty="0" smtClean="0"/>
              <a:t>la </a:t>
            </a:r>
            <a:r>
              <a:rPr lang="es-ES" sz="2400" i="1" dirty="0" smtClean="0"/>
              <a:t>pastoral educativa escolar</a:t>
            </a:r>
            <a:r>
              <a:rPr lang="es-ES" sz="2400" dirty="0" smtClean="0"/>
              <a:t> (10,3%),</a:t>
            </a:r>
          </a:p>
          <a:p>
            <a:pPr marL="808038" lvl="1" indent="-350838">
              <a:spcAft>
                <a:spcPts val="600"/>
              </a:spcAft>
              <a:buFont typeface="Wingdings" pitchFamily="2" charset="2"/>
              <a:buChar char="§"/>
            </a:pPr>
            <a:r>
              <a:rPr lang="es-ES" sz="2400" dirty="0" smtClean="0"/>
              <a:t>la </a:t>
            </a:r>
            <a:r>
              <a:rPr lang="es-ES" sz="2400" i="1" dirty="0" smtClean="0"/>
              <a:t>pastoral de la cultura</a:t>
            </a:r>
            <a:r>
              <a:rPr lang="es-ES" sz="2400" dirty="0" smtClean="0"/>
              <a:t> (18%),</a:t>
            </a:r>
          </a:p>
          <a:p>
            <a:pPr marL="808038" lvl="1" indent="-350838">
              <a:spcAft>
                <a:spcPts val="600"/>
              </a:spcAft>
              <a:buFont typeface="Wingdings" pitchFamily="2" charset="2"/>
              <a:buChar char="§"/>
            </a:pPr>
            <a:r>
              <a:rPr lang="es-ES" sz="2400" dirty="0" smtClean="0"/>
              <a:t>la </a:t>
            </a:r>
            <a:r>
              <a:rPr lang="es-ES" sz="2400" i="1" dirty="0" smtClean="0"/>
              <a:t>pastoral dentro del mundo del trabajo y de la empresa </a:t>
            </a:r>
            <a:r>
              <a:rPr lang="es-ES" sz="2400" dirty="0" smtClean="0"/>
              <a:t>(28%; el más elevado),</a:t>
            </a:r>
          </a:p>
          <a:p>
            <a:pPr marL="808038" lvl="1" indent="-350838">
              <a:spcAft>
                <a:spcPts val="600"/>
              </a:spcAft>
              <a:buFont typeface="Wingdings" pitchFamily="2" charset="2"/>
              <a:buChar char="§"/>
            </a:pPr>
            <a:r>
              <a:rPr lang="es-ES" sz="2400" dirty="0" smtClean="0"/>
              <a:t>la </a:t>
            </a:r>
            <a:r>
              <a:rPr lang="es-ES" sz="2400" i="1" dirty="0" smtClean="0"/>
              <a:t>pastoral de emigrantes</a:t>
            </a:r>
            <a:r>
              <a:rPr lang="es-ES" sz="2400" dirty="0" smtClean="0"/>
              <a:t> (10,1%).</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13</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13</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4]:</a:t>
            </a:r>
            <a:r>
              <a:rPr lang="es-ES" sz="2400" dirty="0" smtClean="0"/>
              <a:t> Grado en el que se aprovechan las diferentes acciones eclesiales para atraer a los alejados</a:t>
            </a:r>
            <a:endParaRPr lang="es-ES_tradnl" sz="2400" dirty="0"/>
          </a:p>
        </p:txBody>
      </p:sp>
      <p:sp>
        <p:nvSpPr>
          <p:cNvPr id="9" name="8 CuadroTexto"/>
          <p:cNvSpPr txBox="1"/>
          <p:nvPr/>
        </p:nvSpPr>
        <p:spPr>
          <a:xfrm>
            <a:off x="323528" y="2492896"/>
            <a:ext cx="8568952" cy="4204228"/>
          </a:xfrm>
          <a:prstGeom prst="rect">
            <a:avLst/>
          </a:prstGeom>
          <a:noFill/>
        </p:spPr>
        <p:txBody>
          <a:bodyPr wrap="square" rtlCol="0">
            <a:spAutoFit/>
          </a:bodyPr>
          <a:lstStyle/>
          <a:p>
            <a:pPr marL="177800" indent="-177800">
              <a:lnSpc>
                <a:spcPct val="130000"/>
              </a:lnSpc>
              <a:spcAft>
                <a:spcPts val="600"/>
              </a:spcAft>
            </a:pPr>
            <a:r>
              <a:rPr lang="es-ES" sz="2400" b="1" dirty="0" smtClean="0">
                <a:solidFill>
                  <a:srgbClr val="0000FF"/>
                </a:solidFill>
              </a:rPr>
              <a:t>Valoración de las respuestas:</a:t>
            </a:r>
          </a:p>
          <a:p>
            <a:pPr marL="177800" indent="-177800">
              <a:spcAft>
                <a:spcPts val="600"/>
              </a:spcAft>
              <a:buFont typeface="Arial" pitchFamily="34" charset="0"/>
              <a:buChar char="•"/>
            </a:pPr>
            <a:r>
              <a:rPr lang="es-ES" sz="2400" b="1" dirty="0" smtClean="0"/>
              <a:t>La que mejor se aprovecha</a:t>
            </a:r>
            <a:r>
              <a:rPr lang="es-ES" sz="2400" dirty="0" smtClean="0"/>
              <a:t>:  </a:t>
            </a:r>
            <a:r>
              <a:rPr lang="es-ES" sz="2400" i="1" dirty="0" smtClean="0"/>
              <a:t>La pastoral caritativo-social </a:t>
            </a:r>
            <a:r>
              <a:rPr lang="es-ES" sz="2400" dirty="0" smtClean="0"/>
              <a:t>(5,93).</a:t>
            </a:r>
          </a:p>
          <a:p>
            <a:pPr marL="177800" indent="-177800">
              <a:spcAft>
                <a:spcPts val="600"/>
              </a:spcAft>
              <a:buFont typeface="Arial" pitchFamily="34" charset="0"/>
              <a:buChar char="•"/>
            </a:pPr>
            <a:r>
              <a:rPr lang="es-ES" sz="2400" b="1" dirty="0" smtClean="0"/>
              <a:t>La que peor se aprovecha: </a:t>
            </a:r>
            <a:r>
              <a:rPr lang="es-ES" sz="2400" i="1" dirty="0" smtClean="0"/>
              <a:t>La pastoral del mundo del trabajo y de la empresa </a:t>
            </a:r>
            <a:r>
              <a:rPr lang="es-ES" sz="2400" dirty="0" smtClean="0"/>
              <a:t>(2,94).</a:t>
            </a:r>
          </a:p>
          <a:p>
            <a:pPr marL="177800" indent="-177800">
              <a:spcAft>
                <a:spcPts val="600"/>
              </a:spcAft>
              <a:buFont typeface="Arial" pitchFamily="34" charset="0"/>
              <a:buChar char="•"/>
            </a:pPr>
            <a:endParaRPr lang="es-ES" sz="2400" dirty="0" smtClean="0"/>
          </a:p>
          <a:p>
            <a:pPr>
              <a:spcAft>
                <a:spcPts val="600"/>
              </a:spcAft>
            </a:pPr>
            <a:r>
              <a:rPr lang="es-ES" sz="2400" dirty="0" smtClean="0"/>
              <a:t>El hecho de que la valoración media esté entre 4 y 5 para cada una de las acciones pastorales de las que se realizan en la archidiócesis, es indicativo de que hay mucho que mejorar si de verdad queremos pasar de una pastoral de “conservación” a una pastoral “evangelizadora” que de verdad quiera llegar a los alejados.</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14</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14</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4924425"/>
          </a:xfrm>
          <a:prstGeom prst="rect">
            <a:avLst/>
          </a:prstGeom>
          <a:noFill/>
        </p:spPr>
        <p:txBody>
          <a:bodyPr wrap="square" rtlCol="0">
            <a:spAutoFit/>
          </a:bodyPr>
          <a:lstStyle/>
          <a:p>
            <a:pPr marL="177800" indent="-177800">
              <a:spcAft>
                <a:spcPts val="600"/>
              </a:spcAft>
            </a:pPr>
            <a:r>
              <a:rPr lang="es-ES" sz="2400" b="1" dirty="0" smtClean="0"/>
              <a:t>De carácter general:</a:t>
            </a:r>
          </a:p>
          <a:p>
            <a:pPr marL="177800" indent="-177800">
              <a:spcAft>
                <a:spcPts val="600"/>
              </a:spcAft>
              <a:buFont typeface="Arial" pitchFamily="34" charset="0"/>
              <a:buChar char="•"/>
            </a:pPr>
            <a:r>
              <a:rPr lang="es-ES_tradnl" sz="2400" dirty="0" smtClean="0"/>
              <a:t>Acompañamiento de personas y de procesos.</a:t>
            </a:r>
          </a:p>
          <a:p>
            <a:pPr marL="177800" indent="-177800">
              <a:spcAft>
                <a:spcPts val="600"/>
              </a:spcAft>
              <a:buFont typeface="Arial" pitchFamily="34" charset="0"/>
              <a:buChar char="•"/>
            </a:pPr>
            <a:r>
              <a:rPr lang="es-ES" sz="2400" dirty="0" smtClean="0"/>
              <a:t>Mayor convivencia entre los miembros de las parroquias.</a:t>
            </a:r>
          </a:p>
          <a:p>
            <a:pPr marL="177800" indent="-177800">
              <a:spcAft>
                <a:spcPts val="600"/>
              </a:spcAft>
              <a:buFont typeface="Arial" pitchFamily="34" charset="0"/>
              <a:buChar char="•"/>
            </a:pPr>
            <a:r>
              <a:rPr lang="es-ES" sz="2400" dirty="0" smtClean="0"/>
              <a:t>Compartir bienes materiales y espirituales.</a:t>
            </a:r>
          </a:p>
          <a:p>
            <a:pPr marL="177800" indent="-177800">
              <a:spcAft>
                <a:spcPts val="600"/>
              </a:spcAft>
              <a:buFont typeface="Arial" pitchFamily="34" charset="0"/>
              <a:buChar char="•"/>
            </a:pPr>
            <a:r>
              <a:rPr lang="es-ES" sz="2400" dirty="0" smtClean="0"/>
              <a:t>Visita y atención a los enfermos.</a:t>
            </a:r>
          </a:p>
          <a:p>
            <a:pPr marL="177800" indent="-177800">
              <a:spcAft>
                <a:spcPts val="600"/>
              </a:spcAft>
              <a:buFont typeface="Arial" pitchFamily="34" charset="0"/>
              <a:buChar char="•"/>
            </a:pPr>
            <a:r>
              <a:rPr lang="es-ES" sz="2400" dirty="0" smtClean="0"/>
              <a:t>Mejor relación entre colegio y parroquia.</a:t>
            </a:r>
          </a:p>
          <a:p>
            <a:pPr marL="177800" indent="-177800">
              <a:spcAft>
                <a:spcPts val="600"/>
              </a:spcAft>
              <a:buFont typeface="Arial" pitchFamily="34" charset="0"/>
              <a:buChar char="•"/>
            </a:pPr>
            <a:r>
              <a:rPr lang="es-ES" sz="2400" dirty="0" smtClean="0"/>
              <a:t>Intercambios culturales.</a:t>
            </a:r>
          </a:p>
          <a:p>
            <a:pPr marL="177800" indent="-177800">
              <a:spcAft>
                <a:spcPts val="600"/>
              </a:spcAft>
              <a:buFont typeface="Arial" pitchFamily="34" charset="0"/>
              <a:buChar char="•"/>
            </a:pPr>
            <a:r>
              <a:rPr lang="es-ES" sz="2400" dirty="0" smtClean="0"/>
              <a:t>Actividades lúdico-festivas.</a:t>
            </a:r>
          </a:p>
          <a:p>
            <a:pPr marL="177800" indent="-177800">
              <a:spcAft>
                <a:spcPts val="600"/>
              </a:spcAft>
              <a:buFont typeface="Arial" pitchFamily="34" charset="0"/>
              <a:buChar char="•"/>
            </a:pPr>
            <a:r>
              <a:rPr lang="es-ES" sz="2400" dirty="0" smtClean="0"/>
              <a:t>Evangelizar las devociones populares.</a:t>
            </a:r>
          </a:p>
          <a:p>
            <a:pPr marL="177800" indent="-177800">
              <a:spcAft>
                <a:spcPts val="600"/>
              </a:spcAft>
              <a:buFont typeface="Arial" pitchFamily="34" charset="0"/>
              <a:buChar char="•"/>
            </a:pPr>
            <a:r>
              <a:rPr lang="es-ES" sz="2400" dirty="0" smtClean="0"/>
              <a:t>Ecumenismo y diálogo interreligioso.</a:t>
            </a:r>
          </a:p>
          <a:p>
            <a:pPr marL="177800" indent="-177800">
              <a:spcAft>
                <a:spcPts val="600"/>
              </a:spcAft>
              <a:buFont typeface="Arial" pitchFamily="34" charset="0"/>
              <a:buChar char="•"/>
            </a:pPr>
            <a:r>
              <a:rPr lang="es-ES" sz="2400" dirty="0" smtClean="0"/>
              <a:t>Unificar, aunar, tener criterios comunes.</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15</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15</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2616101"/>
          </a:xfrm>
          <a:prstGeom prst="rect">
            <a:avLst/>
          </a:prstGeom>
          <a:noFill/>
        </p:spPr>
        <p:txBody>
          <a:bodyPr wrap="square" rtlCol="0">
            <a:spAutoFit/>
          </a:bodyPr>
          <a:lstStyle/>
          <a:p>
            <a:pPr marL="177800" indent="-177800">
              <a:spcAft>
                <a:spcPts val="600"/>
              </a:spcAft>
            </a:pPr>
            <a:r>
              <a:rPr lang="es-ES" sz="2400" b="1" dirty="0" smtClean="0"/>
              <a:t>De Anuncio y testimonio:</a:t>
            </a:r>
          </a:p>
          <a:p>
            <a:pPr marL="177800" indent="-177800">
              <a:spcAft>
                <a:spcPts val="600"/>
              </a:spcAft>
              <a:buFont typeface="Arial" pitchFamily="34" charset="0"/>
              <a:buChar char="•"/>
            </a:pPr>
            <a:r>
              <a:rPr lang="es-ES" sz="2400" dirty="0" smtClean="0"/>
              <a:t>Participación de los laicos (mayor libertad de acción para los seglares, corresponsabilidad, Consejo Pastoral).</a:t>
            </a:r>
          </a:p>
          <a:p>
            <a:pPr marL="177800" indent="-177800">
              <a:spcAft>
                <a:spcPts val="600"/>
              </a:spcAft>
              <a:buFont typeface="Arial" pitchFamily="34" charset="0"/>
              <a:buChar char="•"/>
            </a:pPr>
            <a:r>
              <a:rPr lang="es-ES" sz="2400" dirty="0" smtClean="0"/>
              <a:t>Cultivar la dimensión comunitaria.</a:t>
            </a:r>
          </a:p>
          <a:p>
            <a:pPr marL="177800" indent="-177800">
              <a:spcAft>
                <a:spcPts val="600"/>
              </a:spcAft>
              <a:buFont typeface="Arial" pitchFamily="34" charset="0"/>
              <a:buChar char="•"/>
            </a:pPr>
            <a:r>
              <a:rPr lang="es-ES" sz="2400" dirty="0" smtClean="0"/>
              <a:t>Vencer los miedos a la hora dar testimonio.</a:t>
            </a:r>
          </a:p>
          <a:p>
            <a:pPr marL="177800" indent="-177800">
              <a:spcAft>
                <a:spcPts val="600"/>
              </a:spcAft>
              <a:buFont typeface="Arial" pitchFamily="34" charset="0"/>
              <a:buChar char="•"/>
            </a:pPr>
            <a:r>
              <a:rPr lang="es-ES" sz="2400" dirty="0" smtClean="0"/>
              <a:t>Mayor coherencia entre fe y vida.</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16</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16</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3139321"/>
          </a:xfrm>
          <a:prstGeom prst="rect">
            <a:avLst/>
          </a:prstGeom>
          <a:noFill/>
        </p:spPr>
        <p:txBody>
          <a:bodyPr wrap="square" rtlCol="0">
            <a:spAutoFit/>
          </a:bodyPr>
          <a:lstStyle/>
          <a:p>
            <a:pPr marL="177800" indent="-177800">
              <a:spcAft>
                <a:spcPts val="600"/>
              </a:spcAft>
            </a:pPr>
            <a:r>
              <a:rPr lang="es-ES" sz="2400" b="1" dirty="0" smtClean="0"/>
              <a:t>De Formación:</a:t>
            </a:r>
          </a:p>
          <a:p>
            <a:pPr marL="177800" indent="-177800">
              <a:spcAft>
                <a:spcPts val="600"/>
              </a:spcAft>
              <a:buFont typeface="Arial" pitchFamily="34" charset="0"/>
              <a:buChar char="•"/>
            </a:pPr>
            <a:r>
              <a:rPr lang="es-ES" sz="2400" dirty="0" smtClean="0"/>
              <a:t>Del voluntariado.</a:t>
            </a:r>
          </a:p>
          <a:p>
            <a:pPr marL="177800" indent="-177800">
              <a:spcAft>
                <a:spcPts val="600"/>
              </a:spcAft>
              <a:buFont typeface="Arial" pitchFamily="34" charset="0"/>
              <a:buChar char="•"/>
            </a:pPr>
            <a:r>
              <a:rPr lang="es-ES" sz="2400" dirty="0" smtClean="0"/>
              <a:t>Formación espiritual.</a:t>
            </a:r>
          </a:p>
          <a:p>
            <a:pPr marL="177800" indent="-177800">
              <a:spcAft>
                <a:spcPts val="600"/>
              </a:spcAft>
              <a:buFont typeface="Arial" pitchFamily="34" charset="0"/>
              <a:buChar char="•"/>
            </a:pPr>
            <a:r>
              <a:rPr lang="es-ES" sz="2400" dirty="0" smtClean="0"/>
              <a:t>Formación doctrinal.</a:t>
            </a:r>
          </a:p>
          <a:p>
            <a:pPr marL="177800" indent="-177800">
              <a:spcAft>
                <a:spcPts val="600"/>
              </a:spcAft>
              <a:buFont typeface="Arial" pitchFamily="34" charset="0"/>
              <a:buChar char="•"/>
            </a:pPr>
            <a:r>
              <a:rPr lang="es-ES" sz="2400" dirty="0" smtClean="0"/>
              <a:t>Formación bíblica.</a:t>
            </a:r>
          </a:p>
          <a:p>
            <a:pPr marL="177800" indent="-177800">
              <a:spcAft>
                <a:spcPts val="600"/>
              </a:spcAft>
              <a:buFont typeface="Arial" pitchFamily="34" charset="0"/>
              <a:buChar char="•"/>
            </a:pPr>
            <a:r>
              <a:rPr lang="es-ES" sz="2400" dirty="0" smtClean="0"/>
              <a:t>Formación en doctrina social.</a:t>
            </a:r>
          </a:p>
          <a:p>
            <a:pPr marL="177800" indent="-177800">
              <a:spcAft>
                <a:spcPts val="600"/>
              </a:spcAft>
              <a:buFont typeface="Arial" pitchFamily="34" charset="0"/>
              <a:buChar char="•"/>
            </a:pPr>
            <a:r>
              <a:rPr lang="es-ES" sz="2400" dirty="0" smtClean="0"/>
              <a:t>Formación misionera.</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17</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17</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1354217"/>
          </a:xfrm>
          <a:prstGeom prst="rect">
            <a:avLst/>
          </a:prstGeom>
          <a:noFill/>
        </p:spPr>
        <p:txBody>
          <a:bodyPr wrap="square" rtlCol="0">
            <a:spAutoFit/>
          </a:bodyPr>
          <a:lstStyle/>
          <a:p>
            <a:pPr marL="177800" indent="-177800">
              <a:spcAft>
                <a:spcPts val="600"/>
              </a:spcAft>
            </a:pPr>
            <a:r>
              <a:rPr lang="es-ES" sz="2400" b="1" dirty="0" smtClean="0"/>
              <a:t>De Espiritualidad:</a:t>
            </a:r>
          </a:p>
          <a:p>
            <a:pPr marL="177800" indent="-177800">
              <a:spcAft>
                <a:spcPts val="600"/>
              </a:spcAft>
              <a:buFont typeface="Arial" pitchFamily="34" charset="0"/>
              <a:buChar char="•"/>
            </a:pPr>
            <a:r>
              <a:rPr lang="es-ES" sz="2400" dirty="0" smtClean="0"/>
              <a:t>Oración.</a:t>
            </a:r>
          </a:p>
          <a:p>
            <a:pPr marL="177800" indent="-177800">
              <a:spcAft>
                <a:spcPts val="600"/>
              </a:spcAft>
              <a:buFont typeface="Arial" pitchFamily="34" charset="0"/>
              <a:buChar char="•"/>
            </a:pPr>
            <a:r>
              <a:rPr lang="es-ES" sz="2400" dirty="0" smtClean="0"/>
              <a:t>Descubrir y potencia carismas y dones espirituales.</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18</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18</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1800493"/>
          </a:xfrm>
          <a:prstGeom prst="rect">
            <a:avLst/>
          </a:prstGeom>
          <a:noFill/>
        </p:spPr>
        <p:txBody>
          <a:bodyPr wrap="square" rtlCol="0">
            <a:spAutoFit/>
          </a:bodyPr>
          <a:lstStyle/>
          <a:p>
            <a:pPr marL="177800" indent="-177800">
              <a:spcAft>
                <a:spcPts val="600"/>
              </a:spcAft>
            </a:pPr>
            <a:r>
              <a:rPr lang="es-ES" sz="2400" b="1" dirty="0" smtClean="0"/>
              <a:t>De Métodos y lenguajes:</a:t>
            </a:r>
          </a:p>
          <a:p>
            <a:pPr marL="177800" indent="-177800">
              <a:spcAft>
                <a:spcPts val="600"/>
              </a:spcAft>
              <a:buFont typeface="Arial" pitchFamily="34" charset="0"/>
              <a:buChar char="•"/>
            </a:pPr>
            <a:r>
              <a:rPr lang="es-ES" sz="2400" dirty="0" smtClean="0"/>
              <a:t>Presencia en las Redes Sociales.</a:t>
            </a:r>
          </a:p>
          <a:p>
            <a:pPr marL="177800" indent="-177800">
              <a:spcAft>
                <a:spcPts val="600"/>
              </a:spcAft>
              <a:buFont typeface="Arial" pitchFamily="34" charset="0"/>
              <a:buChar char="•"/>
            </a:pPr>
            <a:r>
              <a:rPr lang="es-ES" sz="2400" dirty="0" smtClean="0"/>
              <a:t>Métodos nuevos.</a:t>
            </a:r>
          </a:p>
          <a:p>
            <a:pPr marL="177800" indent="-177800">
              <a:spcAft>
                <a:spcPts val="600"/>
              </a:spcAft>
              <a:buFont typeface="Arial" pitchFamily="34" charset="0"/>
              <a:buChar char="•"/>
            </a:pPr>
            <a:r>
              <a:rPr lang="es-ES" sz="2400" dirty="0" smtClean="0"/>
              <a:t>Cuidar el lenguaje.</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19</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19</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1354217"/>
          </a:xfrm>
          <a:prstGeom prst="rect">
            <a:avLst/>
          </a:prstGeom>
          <a:noFill/>
        </p:spPr>
        <p:txBody>
          <a:bodyPr wrap="square" rtlCol="0">
            <a:spAutoFit/>
          </a:bodyPr>
          <a:lstStyle/>
          <a:p>
            <a:pPr marL="177800" indent="-177800">
              <a:spcAft>
                <a:spcPts val="600"/>
              </a:spcAft>
            </a:pPr>
            <a:r>
              <a:rPr lang="es-ES" sz="2400" b="1" dirty="0" smtClean="0"/>
              <a:t>Del papel de los sacerdotes:</a:t>
            </a:r>
          </a:p>
          <a:p>
            <a:pPr marL="177800" indent="-177800">
              <a:spcAft>
                <a:spcPts val="600"/>
              </a:spcAft>
              <a:buFont typeface="Arial" pitchFamily="34" charset="0"/>
              <a:buChar char="•"/>
            </a:pPr>
            <a:r>
              <a:rPr lang="es-ES" sz="2400" dirty="0" smtClean="0"/>
              <a:t>Más involucrados.</a:t>
            </a:r>
          </a:p>
          <a:p>
            <a:pPr marL="177800" indent="-177800">
              <a:spcAft>
                <a:spcPts val="600"/>
              </a:spcAft>
              <a:buFont typeface="Arial" pitchFamily="34" charset="0"/>
              <a:buChar char="•"/>
            </a:pPr>
            <a:r>
              <a:rPr lang="es-ES" sz="2400" dirty="0" smtClean="0"/>
              <a:t>Más formados.</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Perfil de Madri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 y="1556793"/>
            <a:ext cx="9194059" cy="4958542"/>
          </a:xfrm>
          <a:prstGeom prst="rect">
            <a:avLst/>
          </a:prstGeom>
        </p:spPr>
      </p:pic>
      <p:sp>
        <p:nvSpPr>
          <p:cNvPr id="3" name="2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Finalidad del PDE</a:t>
            </a:r>
            <a:endParaRPr lang="es-ES" sz="3200" b="1" dirty="0">
              <a:solidFill>
                <a:srgbClr val="C00000"/>
              </a:solidFill>
            </a:endParaRPr>
          </a:p>
        </p:txBody>
      </p:sp>
      <p:sp>
        <p:nvSpPr>
          <p:cNvPr id="5" name="4 CuadroTexto"/>
          <p:cNvSpPr txBox="1"/>
          <p:nvPr/>
        </p:nvSpPr>
        <p:spPr>
          <a:xfrm>
            <a:off x="251520" y="1412776"/>
            <a:ext cx="8640960" cy="3570208"/>
          </a:xfrm>
          <a:prstGeom prst="rect">
            <a:avLst/>
          </a:prstGeom>
          <a:noFill/>
        </p:spPr>
        <p:txBody>
          <a:bodyPr wrap="square" rtlCol="0">
            <a:spAutoFit/>
          </a:bodyPr>
          <a:lstStyle/>
          <a:p>
            <a:pPr marL="360363" indent="-360363">
              <a:spcAft>
                <a:spcPts val="1200"/>
              </a:spcAft>
              <a:buFont typeface="Wingdings" pitchFamily="2" charset="2"/>
              <a:buChar char="§"/>
            </a:pPr>
            <a:r>
              <a:rPr lang="es-ES" sz="2400" dirty="0"/>
              <a:t>Realizar juntos durante los tres próximos cursos (de </a:t>
            </a:r>
            <a:r>
              <a:rPr lang="es-ES" sz="2400" dirty="0" smtClean="0"/>
              <a:t>2015/2018</a:t>
            </a:r>
            <a:r>
              <a:rPr lang="es-ES" sz="2400" dirty="0"/>
              <a:t>) en la archidiócesis de Madrid un camino de conversión que nos «devuelva la alegría de la fe y el deseo de comprometernos con el Evangelio» (EG 14</a:t>
            </a:r>
            <a:r>
              <a:rPr lang="es-ES" sz="2400" dirty="0" smtClean="0"/>
              <a:t>).</a:t>
            </a:r>
          </a:p>
          <a:p>
            <a:pPr marL="817563" lvl="1" indent="-360363">
              <a:spcAft>
                <a:spcPts val="1200"/>
              </a:spcAft>
              <a:buFont typeface="Wingdings" panose="05000000000000000000" pitchFamily="2" charset="2"/>
              <a:buChar char="Ø"/>
            </a:pPr>
            <a:r>
              <a:rPr lang="es-ES" sz="2400" dirty="0"/>
              <a:t>Una conversión que se </a:t>
            </a:r>
            <a:r>
              <a:rPr lang="es-ES" sz="2400" dirty="0" smtClean="0"/>
              <a:t>traduzca, asimismo, en una  renovación </a:t>
            </a:r>
            <a:r>
              <a:rPr lang="es-ES" sz="2400" dirty="0"/>
              <a:t>de las estructuras de la Iglesia en Madrid y de nuestros estilos y métodos pastorales, </a:t>
            </a:r>
            <a:r>
              <a:rPr lang="es-ES" sz="2400" dirty="0" smtClean="0"/>
              <a:t>de modo que sirvan </a:t>
            </a:r>
            <a:r>
              <a:rPr lang="es-ES" sz="2400" dirty="0"/>
              <a:t>más y respondan mejor a las necesidades de la evangelización del momento actual (cf. EG 25).</a:t>
            </a:r>
          </a:p>
        </p:txBody>
      </p:sp>
      <p:sp>
        <p:nvSpPr>
          <p:cNvPr id="4" name="3 CuadroTexto"/>
          <p:cNvSpPr txBox="1"/>
          <p:nvPr/>
        </p:nvSpPr>
        <p:spPr>
          <a:xfrm>
            <a:off x="179512" y="6239053"/>
            <a:ext cx="849694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600" i="1" cap="small" dirty="0" smtClean="0"/>
              <a:t>Entre Todos, Con Todos, Para Todos</a:t>
            </a:r>
            <a:endParaRPr lang="es-ES" sz="3600" dirty="0"/>
          </a:p>
        </p:txBody>
      </p:sp>
      <p:sp>
        <p:nvSpPr>
          <p:cNvPr id="6" name="5 CuadroTexto"/>
          <p:cNvSpPr txBox="1"/>
          <p:nvPr/>
        </p:nvSpPr>
        <p:spPr>
          <a:xfrm>
            <a:off x="8748464" y="6453336"/>
            <a:ext cx="36004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a:t>
            </a:fld>
            <a:endParaRPr lang="es-ES" dirty="0"/>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7"/>
                                        </p:tgtEl>
                                        <p:attrNameLst>
                                          <p:attrName>style.opacity</p:attrName>
                                        </p:attrNameLst>
                                      </p:cBhvr>
                                      <p:to>
                                        <p:strVal val="0.2"/>
                                      </p:to>
                                    </p:set>
                                    <p:animEffect filter="image" prLst="opacity: 0.2">
                                      <p:cBhvr rctx="IE">
                                        <p:cTn id="7" dur="indefinite"/>
                                        <p:tgtEl>
                                          <p:spTgt spid="7"/>
                                        </p:tgtEl>
                                      </p:cBhvr>
                                    </p:animEffect>
                                  </p:childTnLst>
                                </p:cTn>
                              </p:par>
                            </p:childTnLst>
                          </p:cTn>
                        </p:par>
                        <p:par>
                          <p:cTn id="8" fill="hold">
                            <p:stCondLst>
                              <p:cond delay="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20</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20</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2693045"/>
          </a:xfrm>
          <a:prstGeom prst="rect">
            <a:avLst/>
          </a:prstGeom>
          <a:noFill/>
        </p:spPr>
        <p:txBody>
          <a:bodyPr wrap="square" rtlCol="0">
            <a:spAutoFit/>
          </a:bodyPr>
          <a:lstStyle/>
          <a:p>
            <a:pPr marL="177800" indent="-177800">
              <a:spcAft>
                <a:spcPts val="600"/>
              </a:spcAft>
            </a:pPr>
            <a:r>
              <a:rPr lang="es-ES" sz="2400" b="1" dirty="0" smtClean="0"/>
              <a:t>De Liturgia:</a:t>
            </a:r>
          </a:p>
          <a:p>
            <a:pPr marL="177800" indent="-177800">
              <a:spcAft>
                <a:spcPts val="600"/>
              </a:spcAft>
              <a:buFont typeface="Arial" pitchFamily="34" charset="0"/>
              <a:buChar char="•"/>
            </a:pPr>
            <a:r>
              <a:rPr lang="es-ES" sz="2400" dirty="0" smtClean="0"/>
              <a:t>Cuidado de la celebración de los sacramentos.</a:t>
            </a:r>
          </a:p>
          <a:p>
            <a:pPr marL="177800" indent="-177800">
              <a:spcAft>
                <a:spcPts val="600"/>
              </a:spcAft>
              <a:buFont typeface="Arial" pitchFamily="34" charset="0"/>
              <a:buChar char="•"/>
            </a:pPr>
            <a:r>
              <a:rPr lang="es-ES" sz="2400" dirty="0" smtClean="0"/>
              <a:t>Homilía.</a:t>
            </a:r>
          </a:p>
          <a:p>
            <a:pPr marL="177800" indent="-177800">
              <a:spcAft>
                <a:spcPts val="600"/>
              </a:spcAft>
              <a:buFont typeface="Arial" pitchFamily="34" charset="0"/>
              <a:buChar char="•"/>
            </a:pPr>
            <a:r>
              <a:rPr lang="es-ES" sz="2400" dirty="0" smtClean="0"/>
              <a:t>Cuidado de la misa con niños.</a:t>
            </a:r>
          </a:p>
          <a:p>
            <a:pPr marL="177800" indent="-177800">
              <a:spcAft>
                <a:spcPts val="600"/>
              </a:spcAft>
              <a:buFont typeface="Arial" pitchFamily="34" charset="0"/>
              <a:buChar char="•"/>
            </a:pPr>
            <a:r>
              <a:rPr lang="es-ES" sz="2400" dirty="0" smtClean="0"/>
              <a:t>Silencio en los templos.</a:t>
            </a:r>
          </a:p>
          <a:p>
            <a:pPr marL="177800" indent="-177800">
              <a:spcAft>
                <a:spcPts val="600"/>
              </a:spcAft>
              <a:buFont typeface="Arial" pitchFamily="34" charset="0"/>
              <a:buChar char="•"/>
            </a:pPr>
            <a:r>
              <a:rPr lang="es-ES" sz="2400" dirty="0" smtClean="0"/>
              <a:t>Liturgias más alegres y amenas para intentar atraer.</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21</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21</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2693045"/>
          </a:xfrm>
          <a:prstGeom prst="rect">
            <a:avLst/>
          </a:prstGeom>
          <a:noFill/>
        </p:spPr>
        <p:txBody>
          <a:bodyPr wrap="square" rtlCol="0">
            <a:spAutoFit/>
          </a:bodyPr>
          <a:lstStyle/>
          <a:p>
            <a:pPr marL="177800" indent="-177800">
              <a:spcAft>
                <a:spcPts val="600"/>
              </a:spcAft>
            </a:pPr>
            <a:r>
              <a:rPr lang="es-ES" sz="2400" b="1" dirty="0" smtClean="0"/>
              <a:t>De Matrimonio y familia:</a:t>
            </a:r>
          </a:p>
          <a:p>
            <a:pPr marL="177800" indent="-177800">
              <a:spcAft>
                <a:spcPts val="600"/>
              </a:spcAft>
              <a:buFont typeface="Arial" pitchFamily="34" charset="0"/>
              <a:buChar char="•"/>
            </a:pPr>
            <a:r>
              <a:rPr lang="es-ES" sz="2400" dirty="0" smtClean="0"/>
              <a:t>Catecumenado prematrimonial.</a:t>
            </a:r>
          </a:p>
          <a:p>
            <a:pPr marL="177800" indent="-177800">
              <a:spcAft>
                <a:spcPts val="600"/>
              </a:spcAft>
              <a:buFont typeface="Arial" pitchFamily="34" charset="0"/>
              <a:buChar char="•"/>
            </a:pPr>
            <a:r>
              <a:rPr lang="es-ES" sz="2400" dirty="0" smtClean="0"/>
              <a:t>Las escuelas de padres.</a:t>
            </a:r>
          </a:p>
          <a:p>
            <a:pPr marL="177800" indent="-177800">
              <a:spcAft>
                <a:spcPts val="600"/>
              </a:spcAft>
              <a:buFont typeface="Arial" pitchFamily="34" charset="0"/>
              <a:buChar char="•"/>
            </a:pPr>
            <a:r>
              <a:rPr lang="es-ES" sz="2400" dirty="0" smtClean="0"/>
              <a:t>Plantearse el papel de la mujer.</a:t>
            </a:r>
          </a:p>
          <a:p>
            <a:pPr marL="177800" indent="-177800">
              <a:spcAft>
                <a:spcPts val="600"/>
              </a:spcAft>
              <a:buFont typeface="Arial" pitchFamily="34" charset="0"/>
              <a:buChar char="•"/>
            </a:pPr>
            <a:r>
              <a:rPr lang="es-ES" sz="2400" dirty="0" smtClean="0"/>
              <a:t>Acompañamiento a los colectivos en situación irregular.</a:t>
            </a:r>
          </a:p>
          <a:p>
            <a:pPr marL="177800" indent="-177800">
              <a:spcAft>
                <a:spcPts val="600"/>
              </a:spcAft>
              <a:buFont typeface="Arial" pitchFamily="34" charset="0"/>
              <a:buChar char="•"/>
            </a:pPr>
            <a:r>
              <a:rPr lang="es-ES" sz="2400" dirty="0" smtClean="0"/>
              <a:t>Fomento de los COF.</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22</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22</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[Propuestas para vencer el desánimo]</a:t>
            </a:r>
            <a:endParaRPr lang="es-ES_tradnl" sz="2400" dirty="0"/>
          </a:p>
        </p:txBody>
      </p:sp>
      <p:sp>
        <p:nvSpPr>
          <p:cNvPr id="9" name="8 CuadroTexto"/>
          <p:cNvSpPr txBox="1"/>
          <p:nvPr/>
        </p:nvSpPr>
        <p:spPr>
          <a:xfrm>
            <a:off x="323528" y="1772816"/>
            <a:ext cx="8568952" cy="2693045"/>
          </a:xfrm>
          <a:prstGeom prst="rect">
            <a:avLst/>
          </a:prstGeom>
          <a:noFill/>
        </p:spPr>
        <p:txBody>
          <a:bodyPr wrap="square" rtlCol="0">
            <a:spAutoFit/>
          </a:bodyPr>
          <a:lstStyle/>
          <a:p>
            <a:pPr marL="177800" indent="-177800">
              <a:spcAft>
                <a:spcPts val="600"/>
              </a:spcAft>
            </a:pPr>
            <a:r>
              <a:rPr lang="es-ES" sz="2400" b="1" dirty="0" smtClean="0"/>
              <a:t>De Catequesis:</a:t>
            </a:r>
          </a:p>
          <a:p>
            <a:pPr marL="177800" indent="-177800">
              <a:spcAft>
                <a:spcPts val="600"/>
              </a:spcAft>
              <a:buFont typeface="Arial" pitchFamily="34" charset="0"/>
              <a:buChar char="•"/>
            </a:pPr>
            <a:r>
              <a:rPr lang="es-ES" sz="2400" dirty="0" smtClean="0"/>
              <a:t>Trabajo con padres.</a:t>
            </a:r>
          </a:p>
          <a:p>
            <a:pPr marL="177800" indent="-177800">
              <a:spcAft>
                <a:spcPts val="600"/>
              </a:spcAft>
              <a:buFont typeface="Arial" pitchFamily="34" charset="0"/>
              <a:buChar char="•"/>
            </a:pPr>
            <a:r>
              <a:rPr lang="es-ES" sz="2400" dirty="0" smtClean="0"/>
              <a:t>Mejorar los materiales.</a:t>
            </a:r>
          </a:p>
          <a:p>
            <a:pPr marL="177800" indent="-177800">
              <a:spcAft>
                <a:spcPts val="600"/>
              </a:spcAft>
              <a:buFont typeface="Arial" pitchFamily="34" charset="0"/>
              <a:buChar char="•"/>
            </a:pPr>
            <a:r>
              <a:rPr lang="es-ES" sz="2400" dirty="0" smtClean="0"/>
              <a:t>Para la propia acción catequética.</a:t>
            </a:r>
          </a:p>
          <a:p>
            <a:pPr marL="177800" indent="-177800">
              <a:spcAft>
                <a:spcPts val="600"/>
              </a:spcAft>
              <a:buFont typeface="Arial" pitchFamily="34" charset="0"/>
              <a:buChar char="•"/>
            </a:pPr>
            <a:r>
              <a:rPr lang="es-ES" sz="2400" dirty="0" smtClean="0"/>
              <a:t>Catequesis de adultos.</a:t>
            </a:r>
          </a:p>
          <a:p>
            <a:pPr marL="177800" indent="-177800">
              <a:spcAft>
                <a:spcPts val="600"/>
              </a:spcAft>
              <a:buFont typeface="Arial" pitchFamily="34" charset="0"/>
              <a:buChar char="•"/>
            </a:pPr>
            <a:r>
              <a:rPr lang="es-ES" sz="2400" dirty="0" smtClean="0"/>
              <a:t>Catequesis con adolescentes y jóvenes.</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23</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23</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Segunda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1]: </a:t>
            </a:r>
            <a:r>
              <a:rPr lang="es-ES" sz="2400" dirty="0" smtClean="0">
                <a:solidFill>
                  <a:schemeClr val="tx1"/>
                </a:solidFill>
              </a:rPr>
              <a:t>Grado en que se aprovechan estas acciones para reavivar el encuentro con Cristo</a:t>
            </a:r>
            <a:endParaRPr lang="es-ES_tradnl" sz="2400" dirty="0"/>
          </a:p>
        </p:txBody>
      </p:sp>
      <p:sp>
        <p:nvSpPr>
          <p:cNvPr id="9" name="8 CuadroTexto"/>
          <p:cNvSpPr txBox="1"/>
          <p:nvPr/>
        </p:nvSpPr>
        <p:spPr>
          <a:xfrm>
            <a:off x="323528" y="2060848"/>
            <a:ext cx="6120680" cy="4678204"/>
          </a:xfrm>
          <a:prstGeom prst="rect">
            <a:avLst/>
          </a:prstGeom>
          <a:noFill/>
        </p:spPr>
        <p:txBody>
          <a:bodyPr wrap="square" rtlCol="0">
            <a:spAutoFit/>
          </a:bodyPr>
          <a:lstStyle/>
          <a:p>
            <a:pPr marL="177800" indent="-177800">
              <a:spcAft>
                <a:spcPts val="600"/>
              </a:spcAft>
            </a:pPr>
            <a:r>
              <a:rPr lang="es-ES" sz="2400" b="1" dirty="0" smtClean="0"/>
              <a:t>Valoración</a:t>
            </a:r>
          </a:p>
          <a:p>
            <a:pPr>
              <a:spcAft>
                <a:spcPts val="600"/>
              </a:spcAft>
              <a:buFont typeface="Arial" pitchFamily="34" charset="0"/>
              <a:buChar char="•"/>
            </a:pPr>
            <a:r>
              <a:rPr lang="es-ES_tradnl" sz="2400" dirty="0" smtClean="0"/>
              <a:t> </a:t>
            </a:r>
            <a:r>
              <a:rPr lang="es-ES_tradnl" sz="2400" dirty="0" smtClean="0">
                <a:solidFill>
                  <a:srgbClr val="0000FF"/>
                </a:solidFill>
              </a:rPr>
              <a:t>Notable: </a:t>
            </a:r>
            <a:r>
              <a:rPr lang="es-ES" sz="2400" dirty="0" smtClean="0"/>
              <a:t>La </a:t>
            </a:r>
            <a:r>
              <a:rPr lang="es-ES" sz="2400" i="1" dirty="0" smtClean="0"/>
              <a:t>pastoral de la caridad.</a:t>
            </a:r>
          </a:p>
          <a:p>
            <a:pPr>
              <a:buFont typeface="Arial" pitchFamily="34" charset="0"/>
              <a:buChar char="•"/>
            </a:pPr>
            <a:r>
              <a:rPr lang="es-ES" sz="2400" i="1" dirty="0" smtClean="0">
                <a:solidFill>
                  <a:srgbClr val="0000FF"/>
                </a:solidFill>
              </a:rPr>
              <a:t> </a:t>
            </a:r>
            <a:r>
              <a:rPr lang="es-ES" sz="2400" dirty="0" smtClean="0">
                <a:solidFill>
                  <a:srgbClr val="0000FF"/>
                </a:solidFill>
              </a:rPr>
              <a:t>Aprobado: </a:t>
            </a:r>
            <a:r>
              <a:rPr lang="es-ES" sz="2400" dirty="0" smtClean="0"/>
              <a:t>Vigilias, </a:t>
            </a:r>
          </a:p>
          <a:p>
            <a:pPr marL="1520825"/>
            <a:r>
              <a:rPr lang="es-ES" sz="2400" dirty="0" smtClean="0"/>
              <a:t>Charlas cuaresmales</a:t>
            </a:r>
          </a:p>
          <a:p>
            <a:pPr marL="1520825"/>
            <a:r>
              <a:rPr lang="es-ES" sz="2400" dirty="0" smtClean="0"/>
              <a:t>Peregrinaciones</a:t>
            </a:r>
          </a:p>
          <a:p>
            <a:pPr marL="1520825"/>
            <a:r>
              <a:rPr lang="es-ES" sz="2400" dirty="0" smtClean="0"/>
              <a:t>Convivencias</a:t>
            </a:r>
          </a:p>
          <a:p>
            <a:pPr marL="1520825"/>
            <a:r>
              <a:rPr lang="es-ES" sz="2400" dirty="0" smtClean="0"/>
              <a:t>Retiros</a:t>
            </a:r>
          </a:p>
          <a:p>
            <a:pPr marL="1520825"/>
            <a:r>
              <a:rPr lang="es-ES" sz="2400" dirty="0" smtClean="0"/>
              <a:t>Excursiones</a:t>
            </a:r>
          </a:p>
          <a:p>
            <a:pPr marL="1520825"/>
            <a:r>
              <a:rPr lang="es-ES" sz="2400" dirty="0" smtClean="0"/>
              <a:t>Cursillos</a:t>
            </a:r>
          </a:p>
          <a:p>
            <a:pPr marL="1520825"/>
            <a:r>
              <a:rPr lang="es-ES" sz="2400" dirty="0" smtClean="0"/>
              <a:t>Promoción social</a:t>
            </a:r>
          </a:p>
          <a:p>
            <a:pPr marL="1520825"/>
            <a:r>
              <a:rPr lang="es-ES" sz="2400" dirty="0" smtClean="0"/>
              <a:t>Actividades de ocio y tiempo libre</a:t>
            </a:r>
          </a:p>
          <a:p>
            <a:pPr marL="1520825"/>
            <a:r>
              <a:rPr lang="es-ES" sz="2400" dirty="0" smtClean="0"/>
              <a:t>Ejercicios espirituales.</a:t>
            </a:r>
          </a:p>
        </p:txBody>
      </p:sp>
      <p:sp>
        <p:nvSpPr>
          <p:cNvPr id="7" name="6 CuadroTexto"/>
          <p:cNvSpPr txBox="1"/>
          <p:nvPr/>
        </p:nvSpPr>
        <p:spPr>
          <a:xfrm>
            <a:off x="4823520" y="2996952"/>
            <a:ext cx="4320480" cy="1569660"/>
          </a:xfrm>
          <a:prstGeom prst="rect">
            <a:avLst/>
          </a:prstGeom>
          <a:noFill/>
        </p:spPr>
        <p:txBody>
          <a:bodyPr wrap="square" rtlCol="0">
            <a:spAutoFit/>
          </a:bodyPr>
          <a:lstStyle/>
          <a:p>
            <a:pPr>
              <a:buFont typeface="Arial" pitchFamily="34" charset="0"/>
              <a:buChar char="•"/>
            </a:pPr>
            <a:r>
              <a:rPr lang="es-ES" sz="2400" i="1" dirty="0" smtClean="0">
                <a:solidFill>
                  <a:srgbClr val="0000FF"/>
                </a:solidFill>
              </a:rPr>
              <a:t> </a:t>
            </a:r>
            <a:r>
              <a:rPr lang="es-ES" sz="2400" dirty="0" smtClean="0">
                <a:solidFill>
                  <a:srgbClr val="0000FF"/>
                </a:solidFill>
              </a:rPr>
              <a:t>Suspenso: </a:t>
            </a:r>
            <a:r>
              <a:rPr lang="es-ES" sz="2400" dirty="0" smtClean="0"/>
              <a:t>Actividades socio-</a:t>
            </a:r>
          </a:p>
          <a:p>
            <a:pPr marL="1520825"/>
            <a:r>
              <a:rPr lang="es-ES" sz="2400" dirty="0" smtClean="0"/>
              <a:t>culturales.</a:t>
            </a:r>
          </a:p>
          <a:p>
            <a:pPr marL="1520825"/>
            <a:r>
              <a:rPr lang="es-ES" sz="2400" dirty="0" smtClean="0"/>
              <a:t>Asambleas </a:t>
            </a:r>
            <a:r>
              <a:rPr lang="es-ES" sz="2400" dirty="0" err="1" smtClean="0"/>
              <a:t>parro-quiales</a:t>
            </a:r>
            <a:r>
              <a:rPr lang="es-ES" sz="2400" dirty="0" smtClean="0"/>
              <a:t>.</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24</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24</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Segunda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1]: </a:t>
            </a:r>
            <a:r>
              <a:rPr lang="es-ES" sz="2400" dirty="0" smtClean="0">
                <a:solidFill>
                  <a:schemeClr val="tx1"/>
                </a:solidFill>
              </a:rPr>
              <a:t>Grado en que se aprovechan estas acciones para reavivar el encuentro con Cristo</a:t>
            </a:r>
            <a:endParaRPr lang="es-ES_tradnl" sz="2400" dirty="0"/>
          </a:p>
        </p:txBody>
      </p:sp>
      <p:sp>
        <p:nvSpPr>
          <p:cNvPr id="9" name="8 CuadroTexto"/>
          <p:cNvSpPr txBox="1"/>
          <p:nvPr/>
        </p:nvSpPr>
        <p:spPr>
          <a:xfrm>
            <a:off x="323528" y="2060848"/>
            <a:ext cx="8568952" cy="3431709"/>
          </a:xfrm>
          <a:prstGeom prst="rect">
            <a:avLst/>
          </a:prstGeom>
          <a:noFill/>
        </p:spPr>
        <p:txBody>
          <a:bodyPr wrap="square" rtlCol="0">
            <a:spAutoFit/>
          </a:bodyPr>
          <a:lstStyle/>
          <a:p>
            <a:pPr marL="177800" indent="-177800">
              <a:spcAft>
                <a:spcPts val="600"/>
              </a:spcAft>
            </a:pPr>
            <a:r>
              <a:rPr lang="es-ES" sz="2400" b="1" dirty="0" smtClean="0"/>
              <a:t>Valoración</a:t>
            </a:r>
          </a:p>
          <a:p>
            <a:pPr>
              <a:spcAft>
                <a:spcPts val="600"/>
              </a:spcAft>
            </a:pPr>
            <a:r>
              <a:rPr lang="es-ES_tradnl" sz="2400" dirty="0" smtClean="0"/>
              <a:t> </a:t>
            </a:r>
            <a:r>
              <a:rPr lang="es-ES" sz="2400" dirty="0" smtClean="0"/>
              <a:t>Es significativo el alto grado de desconocimiento con respecto a algunas acciones, que, en principio, todos pensaríamos que son muy comunes en las comunidades cristianas:</a:t>
            </a:r>
          </a:p>
          <a:p>
            <a:pPr marL="355600" indent="-355600">
              <a:spcAft>
                <a:spcPts val="600"/>
              </a:spcAft>
              <a:buFont typeface="Arial" pitchFamily="34" charset="0"/>
              <a:buChar char="•"/>
            </a:pPr>
            <a:r>
              <a:rPr lang="es-ES" sz="2400" i="1" dirty="0" smtClean="0"/>
              <a:t>promoción social </a:t>
            </a:r>
            <a:r>
              <a:rPr lang="es-ES" sz="2400" dirty="0" smtClean="0"/>
              <a:t>(41,5%),</a:t>
            </a:r>
          </a:p>
          <a:p>
            <a:pPr marL="355600" indent="-355600">
              <a:spcAft>
                <a:spcPts val="600"/>
              </a:spcAft>
              <a:buFont typeface="Arial" pitchFamily="34" charset="0"/>
              <a:buChar char="•"/>
            </a:pPr>
            <a:r>
              <a:rPr lang="es-ES" sz="2400" i="1" dirty="0" smtClean="0"/>
              <a:t>asambleas parroquiales </a:t>
            </a:r>
            <a:r>
              <a:rPr lang="es-ES" sz="2400" dirty="0" smtClean="0"/>
              <a:t>(34,4%),</a:t>
            </a:r>
          </a:p>
          <a:p>
            <a:pPr marL="355600" indent="-355600">
              <a:spcAft>
                <a:spcPts val="600"/>
              </a:spcAft>
              <a:buFont typeface="Arial" pitchFamily="34" charset="0"/>
              <a:buChar char="•"/>
            </a:pPr>
            <a:r>
              <a:rPr lang="es-ES" sz="2400" i="1" dirty="0" smtClean="0"/>
              <a:t>cursillos</a:t>
            </a:r>
            <a:r>
              <a:rPr lang="es-ES" sz="2400" dirty="0" smtClean="0"/>
              <a:t> (31,7%) y</a:t>
            </a:r>
          </a:p>
          <a:p>
            <a:pPr marL="355600" indent="-355600">
              <a:spcAft>
                <a:spcPts val="600"/>
              </a:spcAft>
              <a:buFont typeface="Arial" pitchFamily="34" charset="0"/>
              <a:buChar char="•"/>
            </a:pPr>
            <a:r>
              <a:rPr lang="es-ES" sz="2400" i="1" dirty="0" smtClean="0"/>
              <a:t>ejercicios espirituales</a:t>
            </a:r>
            <a:r>
              <a:rPr lang="es-ES" sz="2400" dirty="0" smtClean="0"/>
              <a:t> (30,2%).</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25</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25</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Segunda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2]: </a:t>
            </a:r>
            <a:r>
              <a:rPr lang="es-ES" sz="2400" dirty="0" smtClean="0">
                <a:solidFill>
                  <a:schemeClr val="tx1"/>
                </a:solidFill>
              </a:rPr>
              <a:t>Valoración del modo como se preparan las actividades pastorales</a:t>
            </a:r>
            <a:endParaRPr lang="es-ES_tradnl" sz="2400" dirty="0"/>
          </a:p>
        </p:txBody>
      </p:sp>
      <p:sp>
        <p:nvSpPr>
          <p:cNvPr id="9" name="8 CuadroTexto"/>
          <p:cNvSpPr txBox="1"/>
          <p:nvPr/>
        </p:nvSpPr>
        <p:spPr>
          <a:xfrm>
            <a:off x="323528" y="2060848"/>
            <a:ext cx="8568952" cy="2092881"/>
          </a:xfrm>
          <a:prstGeom prst="rect">
            <a:avLst/>
          </a:prstGeom>
          <a:noFill/>
        </p:spPr>
        <p:txBody>
          <a:bodyPr wrap="square" rtlCol="0">
            <a:spAutoFit/>
          </a:bodyPr>
          <a:lstStyle/>
          <a:p>
            <a:pPr marL="177800" indent="-177800">
              <a:spcAft>
                <a:spcPts val="600"/>
              </a:spcAft>
            </a:pPr>
            <a:r>
              <a:rPr lang="es-ES" sz="2400" b="1" dirty="0" smtClean="0"/>
              <a:t>Valoración</a:t>
            </a:r>
          </a:p>
          <a:p>
            <a:pPr marL="355600" indent="-355600">
              <a:spcAft>
                <a:spcPts val="600"/>
              </a:spcAft>
              <a:buFont typeface="Arial" pitchFamily="34" charset="0"/>
              <a:buChar char="•"/>
            </a:pPr>
            <a:r>
              <a:rPr lang="es-ES_tradnl" sz="2400" dirty="0" smtClean="0"/>
              <a:t>La </a:t>
            </a:r>
            <a:r>
              <a:rPr lang="es-ES" sz="2400" dirty="0" smtClean="0"/>
              <a:t>actividad mejor valorada es la </a:t>
            </a:r>
            <a:r>
              <a:rPr lang="es-ES" sz="2400" i="1" dirty="0" smtClean="0">
                <a:solidFill>
                  <a:srgbClr val="0000FF"/>
                </a:solidFill>
              </a:rPr>
              <a:t>acción caritativa</a:t>
            </a:r>
            <a:r>
              <a:rPr lang="es-ES" sz="2400" dirty="0" smtClean="0"/>
              <a:t>, que obtiene una nota de 7,46.</a:t>
            </a:r>
          </a:p>
          <a:p>
            <a:pPr marL="355600" indent="-355600">
              <a:spcAft>
                <a:spcPts val="600"/>
              </a:spcAft>
              <a:buFont typeface="Arial" pitchFamily="34" charset="0"/>
              <a:buChar char="•"/>
            </a:pPr>
            <a:r>
              <a:rPr lang="es-ES" sz="2400" dirty="0" smtClean="0"/>
              <a:t>Sorprende, en cambio, que la menos valorada sean </a:t>
            </a:r>
            <a:r>
              <a:rPr lang="es-ES" sz="2400" i="1" dirty="0" smtClean="0">
                <a:solidFill>
                  <a:srgbClr val="0000FF"/>
                </a:solidFill>
              </a:rPr>
              <a:t>los ejercicios espirituales </a:t>
            </a:r>
            <a:r>
              <a:rPr lang="es-ES" sz="2400" dirty="0" smtClean="0"/>
              <a:t>con una nota de 5,36.</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26</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26</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Segunda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2]: </a:t>
            </a:r>
            <a:r>
              <a:rPr lang="es-ES" sz="2400" dirty="0" smtClean="0">
                <a:solidFill>
                  <a:schemeClr val="tx1"/>
                </a:solidFill>
              </a:rPr>
              <a:t>Valoración del modo como se preparan las actividades pastorales</a:t>
            </a:r>
            <a:endParaRPr lang="es-ES_tradnl" sz="2400" dirty="0"/>
          </a:p>
        </p:txBody>
      </p:sp>
      <p:sp>
        <p:nvSpPr>
          <p:cNvPr id="9" name="8 CuadroTexto"/>
          <p:cNvSpPr txBox="1"/>
          <p:nvPr/>
        </p:nvSpPr>
        <p:spPr>
          <a:xfrm>
            <a:off x="323528" y="2060848"/>
            <a:ext cx="8568952" cy="3062377"/>
          </a:xfrm>
          <a:prstGeom prst="rect">
            <a:avLst/>
          </a:prstGeom>
          <a:noFill/>
        </p:spPr>
        <p:txBody>
          <a:bodyPr wrap="square" rtlCol="0">
            <a:spAutoFit/>
          </a:bodyPr>
          <a:lstStyle/>
          <a:p>
            <a:pPr marL="177800" indent="-177800">
              <a:spcAft>
                <a:spcPts val="600"/>
              </a:spcAft>
            </a:pPr>
            <a:r>
              <a:rPr lang="es-ES" sz="2400" b="1" dirty="0" smtClean="0"/>
              <a:t>Valoración</a:t>
            </a:r>
          </a:p>
          <a:p>
            <a:pPr>
              <a:spcAft>
                <a:spcPts val="600"/>
              </a:spcAft>
            </a:pPr>
            <a:r>
              <a:rPr lang="es-ES" sz="2400" dirty="0" smtClean="0"/>
              <a:t>Llama poderosamente la atención </a:t>
            </a:r>
            <a:r>
              <a:rPr lang="es-ES" sz="2400" b="1" dirty="0" smtClean="0">
                <a:solidFill>
                  <a:srgbClr val="0000FF"/>
                </a:solidFill>
              </a:rPr>
              <a:t>el grado de desconocimiento sobre cómo se preparan</a:t>
            </a:r>
            <a:r>
              <a:rPr lang="es-ES" sz="2400" dirty="0" smtClean="0"/>
              <a:t>:</a:t>
            </a:r>
          </a:p>
          <a:p>
            <a:pPr marL="355600" indent="-355600">
              <a:spcAft>
                <a:spcPts val="600"/>
              </a:spcAft>
              <a:buFont typeface="Arial" pitchFamily="34" charset="0"/>
              <a:buChar char="•"/>
            </a:pPr>
            <a:r>
              <a:rPr lang="es-ES" sz="2400" dirty="0" smtClean="0"/>
              <a:t>Promoción social (42,4%).</a:t>
            </a:r>
          </a:p>
          <a:p>
            <a:pPr marL="355600" indent="-355600">
              <a:spcAft>
                <a:spcPts val="600"/>
              </a:spcAft>
              <a:buFont typeface="Arial" pitchFamily="34" charset="0"/>
              <a:buChar char="•"/>
            </a:pPr>
            <a:r>
              <a:rPr lang="es-ES" sz="2400" dirty="0" smtClean="0"/>
              <a:t>Ejercicios Espirituales (36,6%)</a:t>
            </a:r>
          </a:p>
          <a:p>
            <a:pPr marL="355600" indent="-355600">
              <a:spcAft>
                <a:spcPts val="600"/>
              </a:spcAft>
              <a:buFont typeface="Arial" pitchFamily="34" charset="0"/>
              <a:buChar char="•"/>
            </a:pPr>
            <a:r>
              <a:rPr lang="es-ES" sz="2400" dirty="0" smtClean="0"/>
              <a:t>Cursillos (35,6%).</a:t>
            </a:r>
          </a:p>
          <a:p>
            <a:pPr marL="355600" indent="-355600">
              <a:spcAft>
                <a:spcPts val="600"/>
              </a:spcAft>
              <a:buFont typeface="Arial" pitchFamily="34" charset="0"/>
              <a:buChar char="•"/>
            </a:pPr>
            <a:r>
              <a:rPr lang="es-ES" sz="2400" dirty="0" smtClean="0"/>
              <a:t>Asambleas parroquiales (35,1%).</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27</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27</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Tercera pregunta </a:t>
            </a:r>
            <a:r>
              <a:rPr lang="es-ES" sz="2400" b="1" dirty="0" smtClean="0">
                <a:solidFill>
                  <a:srgbClr val="FF0000"/>
                </a:solidFill>
              </a:rPr>
              <a:t>: </a:t>
            </a:r>
            <a:r>
              <a:rPr lang="es-ES" sz="2400" dirty="0" smtClean="0">
                <a:solidFill>
                  <a:schemeClr val="tx1"/>
                </a:solidFill>
              </a:rPr>
              <a:t>Grado de aprovechamiento de las grandes celebraciones diocesanas, planes de pastoral, etc. para alentar la vida de la comunidades cristianas y de cada uno de los fieles</a:t>
            </a:r>
            <a:endParaRPr lang="es-ES_tradnl" sz="2400" dirty="0"/>
          </a:p>
        </p:txBody>
      </p:sp>
      <p:sp>
        <p:nvSpPr>
          <p:cNvPr id="9" name="8 CuadroTexto"/>
          <p:cNvSpPr txBox="1"/>
          <p:nvPr/>
        </p:nvSpPr>
        <p:spPr>
          <a:xfrm>
            <a:off x="323528" y="2924944"/>
            <a:ext cx="8568952" cy="2539157"/>
          </a:xfrm>
          <a:prstGeom prst="rect">
            <a:avLst/>
          </a:prstGeom>
          <a:noFill/>
        </p:spPr>
        <p:txBody>
          <a:bodyPr wrap="square" rtlCol="0">
            <a:spAutoFit/>
          </a:bodyPr>
          <a:lstStyle/>
          <a:p>
            <a:pPr marL="177800" indent="-177800">
              <a:spcAft>
                <a:spcPts val="600"/>
              </a:spcAft>
            </a:pPr>
            <a:r>
              <a:rPr lang="es-ES" sz="2400" b="1" dirty="0" smtClean="0"/>
              <a:t>Valoración</a:t>
            </a:r>
          </a:p>
          <a:p>
            <a:pPr marL="355600" indent="-355600">
              <a:spcAft>
                <a:spcPts val="600"/>
              </a:spcAft>
              <a:buFont typeface="Arial" pitchFamily="34" charset="0"/>
              <a:buChar char="•"/>
            </a:pPr>
            <a:r>
              <a:rPr lang="es-ES" sz="2400" dirty="0" smtClean="0"/>
              <a:t>La que más se aprovecha: La de </a:t>
            </a:r>
            <a:r>
              <a:rPr lang="es-ES" sz="2400" dirty="0" err="1" smtClean="0">
                <a:solidFill>
                  <a:srgbClr val="0000FF"/>
                </a:solidFill>
              </a:rPr>
              <a:t>Cáritas</a:t>
            </a:r>
            <a:r>
              <a:rPr lang="es-ES" sz="2400" dirty="0" smtClean="0">
                <a:solidFill>
                  <a:srgbClr val="0000FF"/>
                </a:solidFill>
              </a:rPr>
              <a:t> </a:t>
            </a:r>
            <a:r>
              <a:rPr lang="es-ES" sz="2400" dirty="0" smtClean="0"/>
              <a:t>(7,78).</a:t>
            </a:r>
          </a:p>
          <a:p>
            <a:pPr marL="355600" indent="-355600">
              <a:spcAft>
                <a:spcPts val="600"/>
              </a:spcAft>
              <a:buFont typeface="Arial" pitchFamily="34" charset="0"/>
              <a:buChar char="•"/>
            </a:pPr>
            <a:r>
              <a:rPr lang="es-ES" sz="2400" dirty="0" smtClean="0"/>
              <a:t>Luego vienen las que tienen un contenido más social: </a:t>
            </a:r>
            <a:r>
              <a:rPr lang="es-ES" sz="2400" dirty="0" smtClean="0">
                <a:solidFill>
                  <a:srgbClr val="0000FF"/>
                </a:solidFill>
              </a:rPr>
              <a:t>Manos Unidas</a:t>
            </a:r>
            <a:r>
              <a:rPr lang="es-ES" sz="2400" dirty="0" smtClean="0"/>
              <a:t> (6,89). </a:t>
            </a:r>
            <a:r>
              <a:rPr lang="es-ES" sz="2400" dirty="0" err="1" smtClean="0">
                <a:solidFill>
                  <a:srgbClr val="0000FF"/>
                </a:solidFill>
              </a:rPr>
              <a:t>Domund</a:t>
            </a:r>
            <a:r>
              <a:rPr lang="es-ES" sz="2400" dirty="0" smtClean="0"/>
              <a:t> (6,88). </a:t>
            </a:r>
            <a:r>
              <a:rPr lang="es-ES" sz="2400" dirty="0" smtClean="0">
                <a:solidFill>
                  <a:srgbClr val="0000FF"/>
                </a:solidFill>
              </a:rPr>
              <a:t>Campaña contra el hambre </a:t>
            </a:r>
            <a:r>
              <a:rPr lang="es-ES" sz="2400" dirty="0" smtClean="0"/>
              <a:t>(6,74).</a:t>
            </a:r>
          </a:p>
          <a:p>
            <a:pPr marL="355600" indent="-355600">
              <a:spcAft>
                <a:spcPts val="600"/>
              </a:spcAft>
              <a:buFont typeface="Arial" pitchFamily="34" charset="0"/>
              <a:buChar char="•"/>
            </a:pPr>
            <a:r>
              <a:rPr lang="es-ES" sz="2400" dirty="0" smtClean="0"/>
              <a:t>Las que menos: </a:t>
            </a:r>
            <a:r>
              <a:rPr lang="es-ES" sz="2400" dirty="0" smtClean="0">
                <a:solidFill>
                  <a:srgbClr val="0000FF"/>
                </a:solidFill>
              </a:rPr>
              <a:t>Planes de Pastoral </a:t>
            </a:r>
            <a:r>
              <a:rPr lang="es-ES" sz="2400" dirty="0" smtClean="0"/>
              <a:t>(4,96) y </a:t>
            </a:r>
            <a:r>
              <a:rPr lang="es-ES" sz="2400" dirty="0" smtClean="0">
                <a:solidFill>
                  <a:srgbClr val="0000FF"/>
                </a:solidFill>
              </a:rPr>
              <a:t>Jornadas diocesanas </a:t>
            </a:r>
            <a:r>
              <a:rPr lang="es-ES" sz="2400" dirty="0" smtClean="0"/>
              <a:t>(4,26).</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28</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28</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Primera pregunta </a:t>
            </a:r>
            <a:r>
              <a:rPr lang="es-ES" sz="2400" b="1" dirty="0" smtClean="0">
                <a:solidFill>
                  <a:srgbClr val="FF0000"/>
                </a:solidFill>
              </a:rPr>
              <a:t>: </a:t>
            </a:r>
            <a:r>
              <a:rPr lang="es-ES_tradnl" sz="2400" b="1" dirty="0" smtClean="0"/>
              <a:t>Pablo, diariamente en el ágora de Atenas, se encontraba con filósofos epicúreos y estoicos, y un día le invitaron a explicar su doctrina. Experiencias y actividades los grupos consideren que es más fácil que se dé este encuentro con la cultura actual:</a:t>
            </a:r>
            <a:endParaRPr lang="es-ES_tradnl" sz="2400" dirty="0"/>
          </a:p>
        </p:txBody>
      </p:sp>
      <p:sp>
        <p:nvSpPr>
          <p:cNvPr id="9" name="8 CuadroTexto"/>
          <p:cNvSpPr txBox="1"/>
          <p:nvPr/>
        </p:nvSpPr>
        <p:spPr>
          <a:xfrm>
            <a:off x="323528" y="3212976"/>
            <a:ext cx="8568952" cy="1277273"/>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Preparación de celebraciones sacramentales: bautismos, matrimonios y exequias (360 grupos; 62%).</a:t>
            </a:r>
          </a:p>
          <a:p>
            <a:pPr marL="355600" indent="-355600">
              <a:spcAft>
                <a:spcPts val="600"/>
              </a:spcAft>
              <a:buFont typeface="Arial" pitchFamily="34" charset="0"/>
              <a:buChar char="•"/>
            </a:pPr>
            <a:r>
              <a:rPr lang="es-ES" sz="2400" dirty="0" smtClean="0"/>
              <a:t>Acogida en las celebraciones litúrgicas (316; 54,48%).</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29</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29</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Primera pregunta </a:t>
            </a:r>
            <a:r>
              <a:rPr lang="es-ES" sz="2400" b="1" dirty="0" smtClean="0">
                <a:solidFill>
                  <a:srgbClr val="FF0000"/>
                </a:solidFill>
              </a:rPr>
              <a:t>: </a:t>
            </a:r>
            <a:r>
              <a:rPr lang="es-ES_tradnl" sz="2400" b="1" dirty="0" smtClean="0"/>
              <a:t>Pablo, diariamente en el ágora de Atenas, se encontraba con filósofos epicúreos y estoicos, y un día le invitaron a explicar su doctrina. Experiencias y actividades los grupos consideren que es más fácil que se dé este encuentro con la cultura actual:</a:t>
            </a:r>
            <a:endParaRPr lang="es-ES_tradnl" sz="2400" dirty="0"/>
          </a:p>
        </p:txBody>
      </p:sp>
      <p:sp>
        <p:nvSpPr>
          <p:cNvPr id="9" name="8 CuadroTexto"/>
          <p:cNvSpPr txBox="1"/>
          <p:nvPr/>
        </p:nvSpPr>
        <p:spPr>
          <a:xfrm>
            <a:off x="323528" y="3212976"/>
            <a:ext cx="8568952" cy="1354217"/>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Jornadas y encuentros sobre temas de actualidad (346; 59,6%).</a:t>
            </a:r>
          </a:p>
          <a:p>
            <a:pPr marL="355600" indent="-355600">
              <a:spcAft>
                <a:spcPts val="600"/>
              </a:spcAft>
              <a:buFont typeface="Arial" pitchFamily="34" charset="0"/>
              <a:buChar char="•"/>
            </a:pPr>
            <a:r>
              <a:rPr lang="es-ES" sz="2400" dirty="0" smtClean="0"/>
              <a:t>Actividades culturales (166; 28,62%).</a:t>
            </a:r>
          </a:p>
          <a:p>
            <a:pPr marL="355600" indent="-355600">
              <a:spcAft>
                <a:spcPts val="600"/>
              </a:spcAft>
              <a:buFont typeface="Arial" pitchFamily="34" charset="0"/>
              <a:buChar char="•"/>
            </a:pPr>
            <a:r>
              <a:rPr lang="es-ES" sz="2400" dirty="0" smtClean="0"/>
              <a:t>Excursiones religiosas (149; 25,6%).</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erfil de Madri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 y="1556793"/>
            <a:ext cx="9194059" cy="4958542"/>
          </a:xfrm>
          <a:prstGeom prst="rect">
            <a:avLst/>
          </a:prstGeom>
        </p:spPr>
      </p:pic>
      <p:sp>
        <p:nvSpPr>
          <p:cNvPr id="3" name="2 CuadroTexto"/>
          <p:cNvSpPr txBox="1"/>
          <p:nvPr/>
        </p:nvSpPr>
        <p:spPr>
          <a:xfrm>
            <a:off x="251520" y="548680"/>
            <a:ext cx="5184576" cy="584775"/>
          </a:xfrm>
          <a:prstGeom prst="rect">
            <a:avLst/>
          </a:prstGeom>
          <a:noFill/>
        </p:spPr>
        <p:txBody>
          <a:bodyPr wrap="square" rtlCol="0">
            <a:spAutoFit/>
          </a:bodyPr>
          <a:lstStyle/>
          <a:p>
            <a:r>
              <a:rPr lang="es-ES" sz="3200" b="1" dirty="0" smtClean="0">
                <a:solidFill>
                  <a:srgbClr val="C00000"/>
                </a:solidFill>
              </a:rPr>
              <a:t>Finalidad del PDE:</a:t>
            </a:r>
            <a:endParaRPr lang="es-ES" sz="3200" b="1" dirty="0">
              <a:solidFill>
                <a:srgbClr val="C00000"/>
              </a:solidFill>
            </a:endParaRPr>
          </a:p>
        </p:txBody>
      </p:sp>
      <p:sp>
        <p:nvSpPr>
          <p:cNvPr id="5" name="4 CuadroTexto"/>
          <p:cNvSpPr txBox="1"/>
          <p:nvPr/>
        </p:nvSpPr>
        <p:spPr>
          <a:xfrm>
            <a:off x="251520" y="1412776"/>
            <a:ext cx="8640960" cy="2462213"/>
          </a:xfrm>
          <a:prstGeom prst="rect">
            <a:avLst/>
          </a:prstGeom>
          <a:noFill/>
        </p:spPr>
        <p:txBody>
          <a:bodyPr wrap="square" rtlCol="0">
            <a:spAutoFit/>
          </a:bodyPr>
          <a:lstStyle/>
          <a:p>
            <a:pPr marL="360363" indent="-360363">
              <a:spcAft>
                <a:spcPts val="1200"/>
              </a:spcAft>
              <a:buFont typeface="Wingdings" pitchFamily="2" charset="2"/>
              <a:buChar char="§"/>
            </a:pPr>
            <a:r>
              <a:rPr lang="es-ES" sz="2400" dirty="0"/>
              <a:t>Discernir </a:t>
            </a:r>
            <a:r>
              <a:rPr lang="es-ES" sz="2400" dirty="0" smtClean="0"/>
              <a:t>juntos cómo </a:t>
            </a:r>
            <a:r>
              <a:rPr lang="es-ES" sz="2400" dirty="0"/>
              <a:t>Dios nos precede en la misión a la que nos llama personal y comunitariamente</a:t>
            </a:r>
            <a:r>
              <a:rPr lang="es-ES" sz="2400" dirty="0" smtClean="0"/>
              <a:t>.</a:t>
            </a:r>
            <a:endParaRPr lang="es-ES" sz="2400" dirty="0"/>
          </a:p>
          <a:p>
            <a:pPr marL="360363" indent="-360363">
              <a:spcAft>
                <a:spcPts val="1200"/>
              </a:spcAft>
              <a:buFont typeface="Wingdings" pitchFamily="2" charset="2"/>
              <a:buChar char="§"/>
            </a:pPr>
            <a:r>
              <a:rPr lang="es-ES" sz="2400" dirty="0"/>
              <a:t>Proyectar las acciones evangelizadoras que, a la luz de la Palabra, la comunidad diocesana en sus diversos niveles se siente llamada a secundar, como un servicio a la acción de Dios, que precede, acompaña y hace fructificar nuestro trabajo.</a:t>
            </a:r>
            <a:endParaRPr lang="es-ES" sz="2400" dirty="0" smtClean="0"/>
          </a:p>
        </p:txBody>
      </p:sp>
      <p:sp>
        <p:nvSpPr>
          <p:cNvPr id="8" name="7 CuadroTexto"/>
          <p:cNvSpPr txBox="1"/>
          <p:nvPr/>
        </p:nvSpPr>
        <p:spPr>
          <a:xfrm>
            <a:off x="8748464" y="6453336"/>
            <a:ext cx="36004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a:t>
            </a:fld>
            <a:endParaRPr lang="es-ES" dirty="0"/>
          </a:p>
        </p:txBody>
      </p:sp>
      <p:sp>
        <p:nvSpPr>
          <p:cNvPr id="9" name="8 CuadroTexto"/>
          <p:cNvSpPr txBox="1"/>
          <p:nvPr/>
        </p:nvSpPr>
        <p:spPr>
          <a:xfrm>
            <a:off x="179512" y="6239053"/>
            <a:ext cx="849694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600" i="1" cap="small" dirty="0" smtClean="0"/>
              <a:t>Entre Todos, Con Todos, Para Todos</a:t>
            </a:r>
            <a:endParaRPr lang="es-ES" sz="3600" dirty="0"/>
          </a:p>
        </p:txBody>
      </p:sp>
    </p:spTree>
    <p:extLst>
      <p:ext uri="{BB962C8B-B14F-4D97-AF65-F5344CB8AC3E}">
        <p14:creationId xmlns:p14="http://schemas.microsoft.com/office/powerpoint/2010/main" xmlns="" val="4251818377"/>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10"/>
                                        </p:tgtEl>
                                        <p:attrNameLst>
                                          <p:attrName>style.opacity</p:attrName>
                                        </p:attrNameLst>
                                      </p:cBhvr>
                                      <p:to>
                                        <p:strVal val="0.2"/>
                                      </p:to>
                                    </p:set>
                                    <p:animEffect filter="image" prLst="opacity: 0.2">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30</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30</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Primera y segunda preguntas:</a:t>
            </a:r>
            <a:r>
              <a:rPr lang="es-ES" sz="2400" b="1" dirty="0" smtClean="0">
                <a:solidFill>
                  <a:srgbClr val="FF0000"/>
                </a:solidFill>
              </a:rPr>
              <a:t> </a:t>
            </a:r>
            <a:r>
              <a:rPr lang="es-ES_tradnl" sz="2400" b="1" dirty="0" smtClean="0"/>
              <a:t>Pablo, diariamente en el ágora de Atenas, se encontraba con filósofos epicúreos y estoicos, y un día le invitaron a explicar su doctrina. Experiencias y actividades los grupos consideren que es más fácil que se dé este encuentro con la cultura actual.</a:t>
            </a:r>
            <a:endParaRPr lang="es-ES_tradnl" sz="2400" dirty="0"/>
          </a:p>
        </p:txBody>
      </p:sp>
      <p:sp>
        <p:nvSpPr>
          <p:cNvPr id="9" name="8 CuadroTexto"/>
          <p:cNvSpPr txBox="1"/>
          <p:nvPr/>
        </p:nvSpPr>
        <p:spPr>
          <a:xfrm>
            <a:off x="323528" y="3212976"/>
            <a:ext cx="8568952" cy="2092881"/>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Actividades para salir y dar testimonio directo de la fe por las calles (118; 20,34%).</a:t>
            </a:r>
          </a:p>
          <a:p>
            <a:pPr marL="355600" indent="-355600">
              <a:spcAft>
                <a:spcPts val="600"/>
              </a:spcAft>
              <a:buFont typeface="Arial" pitchFamily="34" charset="0"/>
              <a:buChar char="•"/>
            </a:pPr>
            <a:r>
              <a:rPr lang="es-ES" sz="2400" dirty="0" smtClean="0"/>
              <a:t>Participación en asociaciones vecinales de nuestro barrio (108; 18,62%).</a:t>
            </a:r>
          </a:p>
          <a:p>
            <a:pPr marL="355600" indent="-355600">
              <a:spcAft>
                <a:spcPts val="600"/>
              </a:spcAft>
              <a:buFont typeface="Arial" pitchFamily="34" charset="0"/>
              <a:buChar char="•"/>
            </a:pPr>
            <a:r>
              <a:rPr lang="es-ES" sz="2400" dirty="0" smtClean="0"/>
              <a:t>Jornadas y encuentros sobre la vida de la Iglesia (98; 16,89%).</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31</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31</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Tercera pregunta: </a:t>
            </a:r>
            <a:r>
              <a:rPr lang="es-ES" sz="2400" b="1" dirty="0" smtClean="0">
                <a:solidFill>
                  <a:schemeClr val="tx1"/>
                </a:solidFill>
              </a:rPr>
              <a:t>Aspectos de la cultura ambiente y de la mentalidad de las personas que pueden servir mejor como punto de encuentro para iniciar el diálogo evangelizador</a:t>
            </a:r>
            <a:r>
              <a:rPr lang="es-ES_tradnl" sz="2400" b="1" dirty="0" smtClean="0">
                <a:solidFill>
                  <a:schemeClr val="tx1"/>
                </a:solidFill>
              </a:rPr>
              <a:t>.</a:t>
            </a:r>
            <a:endParaRPr lang="es-ES_tradnl" sz="2400" dirty="0">
              <a:solidFill>
                <a:schemeClr val="tx1"/>
              </a:solidFill>
            </a:endParaRPr>
          </a:p>
        </p:txBody>
      </p:sp>
      <p:sp>
        <p:nvSpPr>
          <p:cNvPr id="9" name="8 CuadroTexto"/>
          <p:cNvSpPr txBox="1"/>
          <p:nvPr/>
        </p:nvSpPr>
        <p:spPr>
          <a:xfrm>
            <a:off x="323528" y="2492896"/>
            <a:ext cx="8568952" cy="3508653"/>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La valoración que se tiene de la familia.</a:t>
            </a:r>
          </a:p>
          <a:p>
            <a:pPr marL="355600" indent="-355600">
              <a:spcAft>
                <a:spcPts val="600"/>
              </a:spcAft>
              <a:buFont typeface="Arial" pitchFamily="34" charset="0"/>
              <a:buChar char="•"/>
            </a:pPr>
            <a:r>
              <a:rPr lang="es-ES" sz="2400" dirty="0" smtClean="0"/>
              <a:t>El rechazo a todo tipo de violencia.</a:t>
            </a:r>
          </a:p>
          <a:p>
            <a:pPr marL="355600" indent="-355600">
              <a:spcAft>
                <a:spcPts val="600"/>
              </a:spcAft>
              <a:buFont typeface="Arial" pitchFamily="34" charset="0"/>
              <a:buChar char="•"/>
            </a:pPr>
            <a:r>
              <a:rPr lang="es-ES" sz="2400" dirty="0" smtClean="0"/>
              <a:t>La atención y la preocupación por las minorías.</a:t>
            </a:r>
          </a:p>
          <a:p>
            <a:pPr marL="355600" indent="-355600">
              <a:spcAft>
                <a:spcPts val="600"/>
              </a:spcAft>
              <a:buFont typeface="Arial" pitchFamily="34" charset="0"/>
              <a:buChar char="•"/>
            </a:pPr>
            <a:r>
              <a:rPr lang="es-ES" sz="2400" dirty="0" smtClean="0"/>
              <a:t>Las posibilidades que ofrece nuestra sociedad para estar informados y en comunicación unos con otros.</a:t>
            </a:r>
          </a:p>
          <a:p>
            <a:pPr marL="355600" indent="-355600">
              <a:spcAft>
                <a:spcPts val="600"/>
              </a:spcAft>
              <a:buFont typeface="Arial" pitchFamily="34" charset="0"/>
              <a:buChar char="•"/>
            </a:pPr>
            <a:r>
              <a:rPr lang="es-ES" sz="2400" dirty="0" smtClean="0"/>
              <a:t>Preocupación y cuidado de la salud</a:t>
            </a:r>
          </a:p>
          <a:p>
            <a:pPr marL="355600" indent="-355600">
              <a:spcAft>
                <a:spcPts val="600"/>
              </a:spcAft>
              <a:buFont typeface="Arial" pitchFamily="34" charset="0"/>
              <a:buChar char="•"/>
            </a:pPr>
            <a:r>
              <a:rPr lang="es-ES" sz="2400" dirty="0" smtClean="0"/>
              <a:t>Búsqueda del bienestar físico y psíquico.</a:t>
            </a:r>
          </a:p>
          <a:p>
            <a:pPr marL="355600" indent="-355600">
              <a:spcAft>
                <a:spcPts val="600"/>
              </a:spcAft>
              <a:buFont typeface="Arial" pitchFamily="34" charset="0"/>
              <a:buChar char="•"/>
            </a:pPr>
            <a:r>
              <a:rPr lang="es-ES" sz="2400" dirty="0" smtClean="0"/>
              <a:t>Acceso universal a la cultura y a la educación.</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32</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32</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Tercera pregunta: </a:t>
            </a:r>
            <a:r>
              <a:rPr lang="es-ES" sz="2400" b="1" dirty="0" smtClean="0">
                <a:solidFill>
                  <a:schemeClr val="tx1"/>
                </a:solidFill>
              </a:rPr>
              <a:t>Aspectos de la cultura ambiente y de la mentalidad de las personas que pueden servir mejor como punto de encuentro para iniciar el diálogo evangelizador</a:t>
            </a:r>
            <a:r>
              <a:rPr lang="es-ES_tradnl" sz="2400" b="1" dirty="0" smtClean="0">
                <a:solidFill>
                  <a:schemeClr val="tx1"/>
                </a:solidFill>
              </a:rPr>
              <a:t>.</a:t>
            </a:r>
            <a:endParaRPr lang="es-ES_tradnl" sz="2400" dirty="0">
              <a:solidFill>
                <a:schemeClr val="tx1"/>
              </a:solidFill>
            </a:endParaRPr>
          </a:p>
        </p:txBody>
      </p:sp>
      <p:sp>
        <p:nvSpPr>
          <p:cNvPr id="9" name="8 CuadroTexto"/>
          <p:cNvSpPr txBox="1"/>
          <p:nvPr/>
        </p:nvSpPr>
        <p:spPr>
          <a:xfrm>
            <a:off x="323528" y="2492896"/>
            <a:ext cx="8568952" cy="3139321"/>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El cuidado y ofertas para el ocio y el tiempo libre.</a:t>
            </a:r>
          </a:p>
          <a:p>
            <a:pPr marL="355600" indent="-355600">
              <a:spcAft>
                <a:spcPts val="600"/>
              </a:spcAft>
              <a:buFont typeface="Arial" pitchFamily="34" charset="0"/>
              <a:buChar char="•"/>
            </a:pPr>
            <a:r>
              <a:rPr lang="es-ES" sz="2400" dirty="0" smtClean="0"/>
              <a:t>El valor de la música, el cine, etc.</a:t>
            </a:r>
          </a:p>
          <a:p>
            <a:pPr marL="355600" indent="-355600">
              <a:spcAft>
                <a:spcPts val="600"/>
              </a:spcAft>
              <a:buFont typeface="Arial" pitchFamily="34" charset="0"/>
              <a:buChar char="•"/>
            </a:pPr>
            <a:r>
              <a:rPr lang="es-ES" sz="2400" dirty="0" smtClean="0"/>
              <a:t>Fomento del deporte.</a:t>
            </a:r>
          </a:p>
          <a:p>
            <a:pPr marL="355600" indent="-355600">
              <a:spcAft>
                <a:spcPts val="600"/>
              </a:spcAft>
              <a:buFont typeface="Arial" pitchFamily="34" charset="0"/>
              <a:buChar char="•"/>
            </a:pPr>
            <a:r>
              <a:rPr lang="es-ES" sz="2400" dirty="0" smtClean="0"/>
              <a:t>La intolerancia con la corrupción.</a:t>
            </a:r>
          </a:p>
          <a:p>
            <a:pPr marL="355600" indent="-355600">
              <a:spcAft>
                <a:spcPts val="600"/>
              </a:spcAft>
              <a:buFont typeface="Arial" pitchFamily="34" charset="0"/>
              <a:buChar char="•"/>
            </a:pPr>
            <a:r>
              <a:rPr lang="es-ES" sz="2400" dirty="0" smtClean="0"/>
              <a:t>La transparencia económica.</a:t>
            </a:r>
          </a:p>
          <a:p>
            <a:pPr marL="355600" indent="-355600">
              <a:spcAft>
                <a:spcPts val="600"/>
              </a:spcAft>
              <a:buFont typeface="Arial" pitchFamily="34" charset="0"/>
              <a:buChar char="•"/>
            </a:pPr>
            <a:r>
              <a:rPr lang="es-ES" sz="2400" dirty="0" smtClean="0"/>
              <a:t>La protección del menor.</a:t>
            </a:r>
          </a:p>
          <a:p>
            <a:pPr marL="355600" indent="-355600">
              <a:spcAft>
                <a:spcPts val="600"/>
              </a:spcAft>
              <a:buFont typeface="Arial" pitchFamily="34" charset="0"/>
              <a:buChar char="•"/>
            </a:pPr>
            <a:r>
              <a:rPr lang="es-ES" sz="2400" dirty="0" smtClean="0"/>
              <a:t>La defensa de los derechos de la mujer.</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33</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33</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Cuarta pregunta: </a:t>
            </a:r>
            <a:r>
              <a:rPr lang="es-ES_tradnl" sz="2400" b="1" dirty="0" smtClean="0"/>
              <a:t>Periferias sociales, culturales, políticas, religiosas, etc., hacia las que los grupos se sienten más interpelados a llegar como comunidad cristiana y como diócesis, a la luz de lo que hizo y dijo el apóstol san Pablo en el areópago de Atenas</a:t>
            </a:r>
            <a:r>
              <a:rPr lang="es-ES_tradnl" sz="2400" b="1" dirty="0" smtClean="0">
                <a:solidFill>
                  <a:schemeClr val="tx1"/>
                </a:solidFill>
              </a:rPr>
              <a:t>.</a:t>
            </a:r>
            <a:endParaRPr lang="es-ES_tradnl" sz="2400" dirty="0">
              <a:solidFill>
                <a:schemeClr val="tx1"/>
              </a:solidFill>
            </a:endParaRPr>
          </a:p>
        </p:txBody>
      </p:sp>
      <p:sp>
        <p:nvSpPr>
          <p:cNvPr id="9" name="8 CuadroTexto"/>
          <p:cNvSpPr txBox="1"/>
          <p:nvPr/>
        </p:nvSpPr>
        <p:spPr>
          <a:xfrm>
            <a:off x="323528" y="3140968"/>
            <a:ext cx="8568952" cy="3277820"/>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Personas que se acercan a la Iglesia para solicitar algún servicio religioso.</a:t>
            </a:r>
          </a:p>
          <a:p>
            <a:pPr marL="355600" indent="-355600">
              <a:spcAft>
                <a:spcPts val="600"/>
              </a:spcAft>
              <a:buFont typeface="Arial" pitchFamily="34" charset="0"/>
              <a:buChar char="•"/>
            </a:pPr>
            <a:r>
              <a:rPr lang="es-ES" sz="2400" dirty="0" smtClean="0"/>
              <a:t>Jóvenes.</a:t>
            </a:r>
          </a:p>
          <a:p>
            <a:pPr marL="355600" indent="-355600">
              <a:spcAft>
                <a:spcPts val="600"/>
              </a:spcAft>
              <a:buFont typeface="Arial" pitchFamily="34" charset="0"/>
              <a:buChar char="•"/>
            </a:pPr>
            <a:r>
              <a:rPr lang="es-ES" sz="2400" dirty="0" smtClean="0"/>
              <a:t>Alejados de la fe y no creyentes.</a:t>
            </a:r>
          </a:p>
          <a:p>
            <a:pPr marL="355600" indent="-355600">
              <a:spcAft>
                <a:spcPts val="600"/>
              </a:spcAft>
              <a:buFont typeface="Arial" pitchFamily="34" charset="0"/>
              <a:buChar char="•"/>
            </a:pPr>
            <a:r>
              <a:rPr lang="es-ES" sz="2400" dirty="0" smtClean="0"/>
              <a:t>Pobrezas: ancianos, familias desestructuradas, niños sin hogar, víctimas de la violencia, mujeres maltratadas, encarcelados, excluidos, discapacitados, toxicómanos, minorías étnicas, parados y víctimas de la precariedad.</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34</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34</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Cuarta pregunta: </a:t>
            </a:r>
            <a:r>
              <a:rPr lang="es-ES_tradnl" sz="2400" b="1" dirty="0" smtClean="0"/>
              <a:t>Periferias sociales, culturales, políticas, religiosas, etc., hacia las que los grupos se sienten más interpelados a llegar como comunidad cristiana y como diócesis, a la luz de lo que hizo y dijo el apóstol san Pablo en el areópago de Atenas</a:t>
            </a:r>
            <a:r>
              <a:rPr lang="es-ES_tradnl" sz="2400" b="1" dirty="0" smtClean="0">
                <a:solidFill>
                  <a:schemeClr val="tx1"/>
                </a:solidFill>
              </a:rPr>
              <a:t>.</a:t>
            </a:r>
            <a:endParaRPr lang="es-ES_tradnl" sz="2400" dirty="0">
              <a:solidFill>
                <a:schemeClr val="tx1"/>
              </a:solidFill>
            </a:endParaRPr>
          </a:p>
        </p:txBody>
      </p:sp>
      <p:sp>
        <p:nvSpPr>
          <p:cNvPr id="9" name="8 CuadroTexto"/>
          <p:cNvSpPr txBox="1"/>
          <p:nvPr/>
        </p:nvSpPr>
        <p:spPr>
          <a:xfrm>
            <a:off x="323528" y="3140968"/>
            <a:ext cx="8568952" cy="3139321"/>
          </a:xfrm>
          <a:prstGeom prst="rect">
            <a:avLst/>
          </a:prstGeom>
          <a:noFill/>
        </p:spPr>
        <p:txBody>
          <a:bodyPr wrap="square" rtlCol="0">
            <a:spAutoFit/>
          </a:bodyPr>
          <a:lstStyle/>
          <a:p>
            <a:pPr marL="355600" indent="-355600">
              <a:spcAft>
                <a:spcPts val="600"/>
              </a:spcAft>
              <a:buFont typeface="Arial" pitchFamily="34" charset="0"/>
              <a:buChar char="•"/>
            </a:pPr>
            <a:r>
              <a:rPr lang="es-ES" sz="2400" dirty="0" smtClean="0"/>
              <a:t>Enfermos terminales, enfermedades raras, enfermos psíquicos.</a:t>
            </a:r>
          </a:p>
          <a:p>
            <a:pPr marL="355600" indent="-355600">
              <a:spcAft>
                <a:spcPts val="600"/>
              </a:spcAft>
              <a:buFont typeface="Arial" pitchFamily="34" charset="0"/>
              <a:buChar char="•"/>
            </a:pPr>
            <a:r>
              <a:rPr lang="es-ES" sz="2400" dirty="0" smtClean="0"/>
              <a:t>Otras religiones.</a:t>
            </a:r>
          </a:p>
          <a:p>
            <a:pPr marL="355600" indent="-355600">
              <a:spcAft>
                <a:spcPts val="600"/>
              </a:spcAft>
              <a:buFont typeface="Arial" pitchFamily="34" charset="0"/>
              <a:buChar char="•"/>
            </a:pPr>
            <a:r>
              <a:rPr lang="es-ES" sz="2400" dirty="0" smtClean="0"/>
              <a:t>Cristianos de otras confesiones.</a:t>
            </a:r>
          </a:p>
          <a:p>
            <a:pPr marL="355600" indent="-355600">
              <a:spcAft>
                <a:spcPts val="600"/>
              </a:spcAft>
              <a:buFont typeface="Arial" pitchFamily="34" charset="0"/>
              <a:buChar char="•"/>
            </a:pPr>
            <a:r>
              <a:rPr lang="es-ES" sz="2400" dirty="0" smtClean="0"/>
              <a:t>Otras opciones:</a:t>
            </a:r>
          </a:p>
          <a:p>
            <a:pPr marL="812800" lvl="1" indent="-355600">
              <a:spcAft>
                <a:spcPts val="600"/>
              </a:spcAft>
              <a:buFont typeface="Wingdings" pitchFamily="2" charset="2"/>
              <a:buChar char="ü"/>
            </a:pPr>
            <a:r>
              <a:rPr lang="es-ES" sz="2400" dirty="0" smtClean="0"/>
              <a:t>Personas con responsabilidades en la vida pública y política.</a:t>
            </a:r>
          </a:p>
          <a:p>
            <a:pPr marL="812800" lvl="1" indent="-355600">
              <a:spcAft>
                <a:spcPts val="600"/>
              </a:spcAft>
              <a:buFont typeface="Wingdings" pitchFamily="2" charset="2"/>
              <a:buChar char="ü"/>
            </a:pPr>
            <a:r>
              <a:rPr lang="es-ES" sz="2400" dirty="0" smtClean="0"/>
              <a:t>Ámbito de la educación y el mundo de la cultura.</a:t>
            </a:r>
          </a:p>
          <a:p>
            <a:pPr marL="812800" lvl="1" indent="-355600">
              <a:spcAft>
                <a:spcPts val="600"/>
              </a:spcAft>
              <a:buFont typeface="Wingdings" pitchFamily="2" charset="2"/>
              <a:buChar char="ü"/>
            </a:pPr>
            <a:r>
              <a:rPr lang="es-ES" sz="2400" dirty="0" smtClean="0"/>
              <a:t>Personas con atracción al mismo sexo.</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35</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35</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Segundo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smtClean="0">
                <a:solidFill>
                  <a:srgbClr val="0000FF"/>
                </a:solidFill>
              </a:rPr>
              <a:t>Quinta pregunta: </a:t>
            </a:r>
            <a:r>
              <a:rPr lang="es-ES_tradnl" sz="2400" b="1" dirty="0" smtClean="0"/>
              <a:t>Caminos que los grupos se sienten más interpelados a recorrer para llegar mejor a estas periferias</a:t>
            </a:r>
            <a:r>
              <a:rPr lang="es-ES_tradnl" sz="2400" b="1" dirty="0" smtClean="0">
                <a:solidFill>
                  <a:schemeClr val="tx1"/>
                </a:solidFill>
              </a:rPr>
              <a:t>.</a:t>
            </a:r>
            <a:endParaRPr lang="es-ES_tradnl" sz="2400" dirty="0">
              <a:solidFill>
                <a:schemeClr val="tx1"/>
              </a:solidFill>
            </a:endParaRPr>
          </a:p>
        </p:txBody>
      </p:sp>
      <p:sp>
        <p:nvSpPr>
          <p:cNvPr id="9" name="8 CuadroTexto"/>
          <p:cNvSpPr txBox="1"/>
          <p:nvPr/>
        </p:nvSpPr>
        <p:spPr>
          <a:xfrm>
            <a:off x="323528" y="2060848"/>
            <a:ext cx="8568952" cy="3139321"/>
          </a:xfrm>
          <a:prstGeom prst="rect">
            <a:avLst/>
          </a:prstGeom>
          <a:noFill/>
        </p:spPr>
        <p:txBody>
          <a:bodyPr wrap="square" rtlCol="0">
            <a:spAutoFit/>
          </a:bodyPr>
          <a:lstStyle/>
          <a:p>
            <a:pPr marL="457200" indent="-457200">
              <a:spcAft>
                <a:spcPts val="600"/>
              </a:spcAft>
              <a:buFont typeface="+mj-lt"/>
              <a:buAutoNum type="arabicPeriod"/>
            </a:pPr>
            <a:r>
              <a:rPr lang="es-ES" sz="2400" dirty="0" smtClean="0"/>
              <a:t>Fortalecimiento espiritual.</a:t>
            </a:r>
          </a:p>
          <a:p>
            <a:pPr marL="457200" indent="-457200">
              <a:spcAft>
                <a:spcPts val="600"/>
              </a:spcAft>
              <a:buFont typeface="+mj-lt"/>
              <a:buAutoNum type="arabicPeriod"/>
            </a:pPr>
            <a:r>
              <a:rPr lang="es-ES" sz="2400" dirty="0" smtClean="0"/>
              <a:t>Tomar conciencia de nuestros miedos y prejuicios.</a:t>
            </a:r>
          </a:p>
          <a:p>
            <a:pPr marL="457200" indent="-457200">
              <a:spcAft>
                <a:spcPts val="600"/>
              </a:spcAft>
              <a:buFont typeface="+mj-lt"/>
              <a:buAutoNum type="arabicPeriod"/>
            </a:pPr>
            <a:r>
              <a:rPr lang="es-ES" sz="2400" dirty="0" smtClean="0"/>
              <a:t>Aprender de los que ya están trabajando en esos campos.</a:t>
            </a:r>
          </a:p>
          <a:p>
            <a:pPr marL="457200" indent="-457200">
              <a:spcAft>
                <a:spcPts val="600"/>
              </a:spcAft>
              <a:buFont typeface="+mj-lt"/>
              <a:buAutoNum type="arabicPeriod"/>
            </a:pPr>
            <a:r>
              <a:rPr lang="es-ES" sz="2400" dirty="0" smtClean="0"/>
              <a:t>Buscar los modos y estrategias para vencer los miedos.</a:t>
            </a:r>
          </a:p>
          <a:p>
            <a:pPr marL="457200" indent="-457200">
              <a:spcAft>
                <a:spcPts val="600"/>
              </a:spcAft>
              <a:buFont typeface="+mj-lt"/>
              <a:buAutoNum type="arabicPeriod"/>
            </a:pPr>
            <a:r>
              <a:rPr lang="es-ES" sz="2400" dirty="0" smtClean="0"/>
              <a:t>Buscar formación específica para trabajar en estos campos.</a:t>
            </a:r>
          </a:p>
          <a:p>
            <a:pPr marL="457200" indent="-457200">
              <a:spcAft>
                <a:spcPts val="600"/>
              </a:spcAft>
              <a:buFont typeface="+mj-lt"/>
              <a:buAutoNum type="arabicPeriod"/>
            </a:pPr>
            <a:r>
              <a:rPr lang="es-ES" sz="2400" dirty="0" smtClean="0"/>
              <a:t>Trabajar conjuntamente con otras instituciones y asociaciones.</a:t>
            </a:r>
          </a:p>
          <a:p>
            <a:pPr marL="457200" indent="-457200">
              <a:spcAft>
                <a:spcPts val="600"/>
              </a:spcAft>
              <a:buFont typeface="+mj-lt"/>
              <a:buAutoNum type="arabicPeriod"/>
            </a:pPr>
            <a:r>
              <a:rPr lang="es-ES" sz="2400" dirty="0" smtClean="0"/>
              <a:t>Superar el exceso de protagonismo individualista.</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BD0DF24-5590-4CDA-8C21-A63931944051}" type="slidenum">
              <a:rPr lang="es-ES" smtClean="0"/>
              <a:pPr/>
              <a:t>36</a:t>
            </a:fld>
            <a:endParaRPr lang="es-ES"/>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88497" y="72008"/>
            <a:ext cx="4850930" cy="6741368"/>
          </a:xfrm>
          <a:prstGeom prst="rect">
            <a:avLst/>
          </a:prstGeom>
        </p:spPr>
      </p:pic>
    </p:spTree>
    <p:extLst>
      <p:ext uri="{BB962C8B-B14F-4D97-AF65-F5344CB8AC3E}">
        <p14:creationId xmlns:p14="http://schemas.microsoft.com/office/powerpoint/2010/main" xmlns="" val="266050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erfil de Madri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 y="1556793"/>
            <a:ext cx="9194059" cy="4958542"/>
          </a:xfrm>
          <a:prstGeom prst="rect">
            <a:avLst/>
          </a:prstGeom>
        </p:spPr>
      </p:pic>
      <p:sp>
        <p:nvSpPr>
          <p:cNvPr id="3" name="2 CuadroTexto"/>
          <p:cNvSpPr txBox="1"/>
          <p:nvPr/>
        </p:nvSpPr>
        <p:spPr>
          <a:xfrm>
            <a:off x="251520" y="548680"/>
            <a:ext cx="5184576" cy="584775"/>
          </a:xfrm>
          <a:prstGeom prst="rect">
            <a:avLst/>
          </a:prstGeom>
          <a:noFill/>
        </p:spPr>
        <p:txBody>
          <a:bodyPr wrap="square" rtlCol="0">
            <a:spAutoFit/>
          </a:bodyPr>
          <a:lstStyle/>
          <a:p>
            <a:r>
              <a:rPr lang="es-ES" sz="3200" b="1" dirty="0" smtClean="0">
                <a:solidFill>
                  <a:srgbClr val="C00000"/>
                </a:solidFill>
              </a:rPr>
              <a:t>Datos de participación:</a:t>
            </a:r>
            <a:endParaRPr lang="es-ES" sz="3200" b="1" dirty="0">
              <a:solidFill>
                <a:srgbClr val="C00000"/>
              </a:solidFill>
            </a:endParaRPr>
          </a:p>
        </p:txBody>
      </p:sp>
      <p:sp>
        <p:nvSpPr>
          <p:cNvPr id="5" name="4 CuadroTexto"/>
          <p:cNvSpPr txBox="1"/>
          <p:nvPr/>
        </p:nvSpPr>
        <p:spPr>
          <a:xfrm>
            <a:off x="251520" y="1412776"/>
            <a:ext cx="8640960" cy="984885"/>
          </a:xfrm>
          <a:prstGeom prst="rect">
            <a:avLst/>
          </a:prstGeom>
          <a:noFill/>
        </p:spPr>
        <p:txBody>
          <a:bodyPr wrap="square" rtlCol="0">
            <a:spAutoFit/>
          </a:bodyPr>
          <a:lstStyle/>
          <a:p>
            <a:pPr marL="360363" indent="-360363">
              <a:spcAft>
                <a:spcPts val="1200"/>
              </a:spcAft>
              <a:buFont typeface="Wingdings" pitchFamily="2" charset="2"/>
              <a:buChar char="§"/>
            </a:pPr>
            <a:r>
              <a:rPr lang="es-ES" sz="2400" dirty="0" smtClean="0"/>
              <a:t>Hay inscritos 1.022 grupos.</a:t>
            </a:r>
          </a:p>
          <a:p>
            <a:pPr marL="360363" indent="-360363">
              <a:spcAft>
                <a:spcPts val="1200"/>
              </a:spcAft>
              <a:buFont typeface="Wingdings" pitchFamily="2" charset="2"/>
              <a:buChar char="§"/>
            </a:pPr>
            <a:r>
              <a:rPr lang="es-ES" sz="2400" dirty="0" smtClean="0"/>
              <a:t>Más de 10.000 personas participando en los grupos del PDE</a:t>
            </a:r>
          </a:p>
        </p:txBody>
      </p:sp>
      <p:sp>
        <p:nvSpPr>
          <p:cNvPr id="8" name="7 CuadroTexto"/>
          <p:cNvSpPr txBox="1"/>
          <p:nvPr/>
        </p:nvSpPr>
        <p:spPr>
          <a:xfrm>
            <a:off x="8748464" y="6453336"/>
            <a:ext cx="36004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4</a:t>
            </a:fld>
            <a:endParaRPr lang="es-ES" dirty="0"/>
          </a:p>
        </p:txBody>
      </p:sp>
      <p:sp>
        <p:nvSpPr>
          <p:cNvPr id="9" name="8 CuadroTexto"/>
          <p:cNvSpPr txBox="1"/>
          <p:nvPr/>
        </p:nvSpPr>
        <p:spPr>
          <a:xfrm>
            <a:off x="179512" y="6239053"/>
            <a:ext cx="8496944"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600" i="1" cap="small" dirty="0" smtClean="0"/>
              <a:t>Entre Todos, Con Todos, Para Todos</a:t>
            </a:r>
            <a:endParaRPr lang="es-ES" sz="3600" dirty="0"/>
          </a:p>
        </p:txBody>
      </p:sp>
    </p:spTree>
    <p:extLst>
      <p:ext uri="{BB962C8B-B14F-4D97-AF65-F5344CB8AC3E}">
        <p14:creationId xmlns:p14="http://schemas.microsoft.com/office/powerpoint/2010/main" xmlns="" val="4251818377"/>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10"/>
                                        </p:tgtEl>
                                        <p:attrNameLst>
                                          <p:attrName>style.opacity</p:attrName>
                                        </p:attrNameLst>
                                      </p:cBhvr>
                                      <p:to>
                                        <p:strVal val="0.2"/>
                                      </p:to>
                                    </p:set>
                                    <p:animEffect filter="image" prLst="opacity: 0.2">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5</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5</a:t>
            </a:fld>
            <a:endParaRPr lang="es-ES" dirty="0"/>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5696" y="836712"/>
            <a:ext cx="6120680" cy="57651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6</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6</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11" name="10 CuadroTexto"/>
          <p:cNvSpPr txBox="1"/>
          <p:nvPr/>
        </p:nvSpPr>
        <p:spPr>
          <a:xfrm>
            <a:off x="323528" y="1196752"/>
            <a:ext cx="849694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smtClean="0"/>
              <a:t>La renovación del encuentro personal con Jesucristo para avivar la experiencia gozosa del Evangelio</a:t>
            </a:r>
            <a:endParaRPr lang="es-ES_tradnl" sz="2400" dirty="0"/>
          </a:p>
        </p:txBody>
      </p:sp>
      <p:pic>
        <p:nvPicPr>
          <p:cNvPr id="12" name="11 Imagen" descr="Pesca_milagrosa_detalle (reducida).jpg"/>
          <p:cNvPicPr>
            <a:picLocks noChangeAspect="1"/>
          </p:cNvPicPr>
          <p:nvPr/>
        </p:nvPicPr>
        <p:blipFill>
          <a:blip r:embed="rId2" cstate="print"/>
          <a:stretch>
            <a:fillRect/>
          </a:stretch>
        </p:blipFill>
        <p:spPr>
          <a:xfrm>
            <a:off x="3707904" y="1844824"/>
            <a:ext cx="4967838" cy="36697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12 CuadroTexto"/>
          <p:cNvSpPr txBox="1"/>
          <p:nvPr/>
        </p:nvSpPr>
        <p:spPr>
          <a:xfrm>
            <a:off x="323528" y="2348880"/>
            <a:ext cx="3816424" cy="16866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55600" indent="-355600">
              <a:lnSpc>
                <a:spcPct val="130000"/>
              </a:lnSpc>
              <a:spcAft>
                <a:spcPts val="1200"/>
              </a:spcAft>
              <a:buFont typeface="Arial" pitchFamily="34" charset="0"/>
              <a:buChar char="•"/>
            </a:pPr>
            <a:r>
              <a:rPr lang="es-ES" sz="2400" i="1" dirty="0" err="1" smtClean="0"/>
              <a:t>Evangelii</a:t>
            </a:r>
            <a:r>
              <a:rPr lang="es-ES" sz="2400" i="1" dirty="0" smtClean="0"/>
              <a:t> gaudium</a:t>
            </a:r>
            <a:r>
              <a:rPr lang="es-ES" sz="2400" dirty="0" smtClean="0"/>
              <a:t> 3</a:t>
            </a:r>
          </a:p>
          <a:p>
            <a:pPr marL="355600" indent="-355600">
              <a:lnSpc>
                <a:spcPct val="130000"/>
              </a:lnSpc>
              <a:spcAft>
                <a:spcPts val="1200"/>
              </a:spcAft>
              <a:buFont typeface="Arial" pitchFamily="34" charset="0"/>
              <a:buChar char="•"/>
            </a:pPr>
            <a:r>
              <a:rPr lang="es-ES" sz="2400" dirty="0" smtClean="0"/>
              <a:t>El pasaje de Juan 21,1-19 (</a:t>
            </a:r>
            <a:r>
              <a:rPr lang="es-ES" sz="2400" i="1" dirty="0" smtClean="0"/>
              <a:t>la pesca milagrosa</a:t>
            </a:r>
            <a:r>
              <a:rPr lang="es-ES" sz="2400" dirty="0" smtClean="0"/>
              <a:t>)</a:t>
            </a:r>
            <a:endParaRPr lang="es-ES_tradnl" sz="2400" dirty="0"/>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7</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7</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1]</a:t>
            </a:r>
            <a:r>
              <a:rPr lang="es-ES" sz="2400" b="1" dirty="0" smtClean="0">
                <a:solidFill>
                  <a:srgbClr val="0000FF"/>
                </a:solidFill>
              </a:rPr>
              <a:t>:</a:t>
            </a:r>
            <a:r>
              <a:rPr lang="es-ES" sz="2400" dirty="0" smtClean="0"/>
              <a:t> Grado de desánimo que se percibe en las acciones pastorales indicadas.</a:t>
            </a:r>
            <a:endParaRPr lang="es-ES_tradnl" sz="2400" dirty="0"/>
          </a:p>
        </p:txBody>
      </p:sp>
      <p:sp>
        <p:nvSpPr>
          <p:cNvPr id="9" name="8 CuadroTexto"/>
          <p:cNvSpPr txBox="1"/>
          <p:nvPr/>
        </p:nvSpPr>
        <p:spPr>
          <a:xfrm>
            <a:off x="323528" y="2132856"/>
            <a:ext cx="8568952" cy="4127284"/>
          </a:xfrm>
          <a:prstGeom prst="rect">
            <a:avLst/>
          </a:prstGeom>
          <a:noFill/>
        </p:spPr>
        <p:txBody>
          <a:bodyPr wrap="square" rtlCol="0">
            <a:spAutoFit/>
          </a:bodyPr>
          <a:lstStyle/>
          <a:p>
            <a:pPr marL="177800" indent="-177800">
              <a:lnSpc>
                <a:spcPct val="130000"/>
              </a:lnSpc>
              <a:spcAft>
                <a:spcPts val="600"/>
              </a:spcAft>
            </a:pPr>
            <a:r>
              <a:rPr lang="es-ES" sz="2400" b="1" dirty="0" smtClean="0">
                <a:solidFill>
                  <a:srgbClr val="0000FF"/>
                </a:solidFill>
              </a:rPr>
              <a:t>Valoración de las respuestas:</a:t>
            </a:r>
          </a:p>
          <a:p>
            <a:pPr marL="177800" indent="-177800">
              <a:spcAft>
                <a:spcPts val="600"/>
              </a:spcAft>
              <a:buFont typeface="Arial" pitchFamily="34" charset="0"/>
              <a:buChar char="•"/>
            </a:pPr>
            <a:r>
              <a:rPr lang="es-ES" sz="2400" dirty="0" smtClean="0"/>
              <a:t>Hay un grado importante de desconocimiento mutuo entre los  diferentes agentes de pastoral.</a:t>
            </a:r>
          </a:p>
          <a:p>
            <a:pPr marL="177800" indent="-177800">
              <a:spcAft>
                <a:spcPts val="600"/>
              </a:spcAft>
              <a:buFont typeface="Arial" pitchFamily="34" charset="0"/>
              <a:buChar char="•"/>
            </a:pPr>
            <a:r>
              <a:rPr lang="es-ES" sz="2400" dirty="0" smtClean="0"/>
              <a:t>La percepción que se tiene es que, por lo general, hay buen ánimo y lo transmiten.</a:t>
            </a:r>
          </a:p>
          <a:p>
            <a:pPr marL="177800" indent="-177800">
              <a:spcAft>
                <a:spcPts val="600"/>
              </a:spcAft>
              <a:buFont typeface="Arial" pitchFamily="34" charset="0"/>
              <a:buChar char="•"/>
            </a:pPr>
            <a:r>
              <a:rPr lang="es-ES" sz="2400" dirty="0" smtClean="0"/>
              <a:t>Tenemos que estar más atentos a cuidar más y mejor a los agentes de pastoral, fundamentalmente a los que se dedican a la pastoral del mundo del trabajo y de la empresa, a los que están con jóvenes ,adolescentes y preadolescentes, a los educadores cristianos y a los que se dedican a la pastoral familiar.</a:t>
            </a:r>
            <a:endParaRPr lang="es-ES_tradnl" sz="2400" dirty="0"/>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8</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8</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2]:</a:t>
            </a:r>
            <a:r>
              <a:rPr lang="es-ES" sz="2400" dirty="0" smtClean="0"/>
              <a:t> ¿Qué debería hacerse en el entorno más cercano = parroquia, barrio, arciprestazgo?</a:t>
            </a:r>
            <a:endParaRPr lang="es-ES_tradnl" sz="2400" dirty="0"/>
          </a:p>
        </p:txBody>
      </p:sp>
      <p:sp>
        <p:nvSpPr>
          <p:cNvPr id="9" name="8 CuadroTexto"/>
          <p:cNvSpPr txBox="1"/>
          <p:nvPr/>
        </p:nvSpPr>
        <p:spPr>
          <a:xfrm>
            <a:off x="323528" y="2204864"/>
            <a:ext cx="8568952" cy="4324261"/>
          </a:xfrm>
          <a:prstGeom prst="rect">
            <a:avLst/>
          </a:prstGeom>
          <a:noFill/>
        </p:spPr>
        <p:txBody>
          <a:bodyPr wrap="square" rtlCol="0">
            <a:spAutoFit/>
          </a:bodyPr>
          <a:lstStyle/>
          <a:p>
            <a:pPr marL="177800" indent="-177800">
              <a:spcAft>
                <a:spcPts val="600"/>
              </a:spcAft>
              <a:buFont typeface="Arial" pitchFamily="34" charset="0"/>
              <a:buChar char="•"/>
            </a:pPr>
            <a:r>
              <a:rPr lang="es-ES" sz="2400" dirty="0" smtClean="0"/>
              <a:t>Dar mayor participación a los fieles cristianos.</a:t>
            </a:r>
          </a:p>
          <a:p>
            <a:pPr marL="177800" indent="-177800">
              <a:spcAft>
                <a:spcPts val="600"/>
              </a:spcAft>
              <a:buFont typeface="Arial" pitchFamily="34" charset="0"/>
              <a:buChar char="•"/>
            </a:pPr>
            <a:r>
              <a:rPr lang="es-ES" sz="2400" dirty="0" smtClean="0"/>
              <a:t>Integrar y coordinar con otras áreas de la pastoral.</a:t>
            </a:r>
          </a:p>
          <a:p>
            <a:pPr marL="177800" indent="-177800">
              <a:spcAft>
                <a:spcPts val="600"/>
              </a:spcAft>
              <a:buFont typeface="Arial" pitchFamily="34" charset="0"/>
              <a:buChar char="•"/>
            </a:pPr>
            <a:r>
              <a:rPr lang="es-ES" sz="2400" dirty="0" smtClean="0"/>
              <a:t>Mayor formación de los agentes.</a:t>
            </a:r>
          </a:p>
          <a:p>
            <a:pPr marL="177800" indent="-177800">
              <a:spcAft>
                <a:spcPts val="600"/>
              </a:spcAft>
              <a:buFont typeface="Arial" pitchFamily="34" charset="0"/>
              <a:buChar char="•"/>
            </a:pPr>
            <a:r>
              <a:rPr lang="es-ES" sz="2400" dirty="0" smtClean="0"/>
              <a:t>Usar nuevas tecnologías.</a:t>
            </a:r>
          </a:p>
          <a:p>
            <a:pPr marL="177800" indent="-177800">
              <a:spcAft>
                <a:spcPts val="600"/>
              </a:spcAft>
              <a:buFont typeface="Arial" pitchFamily="34" charset="0"/>
              <a:buChar char="•"/>
            </a:pPr>
            <a:r>
              <a:rPr lang="es-ES" sz="2400" dirty="0" smtClean="0"/>
              <a:t>Más cercanía de los sacerdotes a los agentes de pastoral.</a:t>
            </a:r>
          </a:p>
          <a:p>
            <a:pPr marL="177800" indent="-177800">
              <a:spcAft>
                <a:spcPts val="600"/>
              </a:spcAft>
              <a:buFont typeface="Arial" pitchFamily="34" charset="0"/>
              <a:buChar char="•"/>
            </a:pPr>
            <a:r>
              <a:rPr lang="es-ES" sz="2400" dirty="0" smtClean="0"/>
              <a:t>Mejores materiales.</a:t>
            </a:r>
          </a:p>
          <a:p>
            <a:pPr marL="177800" indent="-177800">
              <a:spcAft>
                <a:spcPts val="600"/>
              </a:spcAft>
              <a:buFont typeface="Arial" pitchFamily="34" charset="0"/>
              <a:buChar char="•"/>
            </a:pPr>
            <a:r>
              <a:rPr lang="es-ES" sz="2400" dirty="0" smtClean="0"/>
              <a:t>Poner en marcha sobre todo acciones como </a:t>
            </a:r>
            <a:r>
              <a:rPr lang="es-ES" sz="2400" i="1" dirty="0" smtClean="0"/>
              <a:t>la pastoral de la cultura, trabajo y empresa, exequias, pastoral de emigrantes y pastoral educativa-escolar.</a:t>
            </a:r>
          </a:p>
          <a:p>
            <a:pPr marL="177800" indent="-177800">
              <a:spcAft>
                <a:spcPts val="600"/>
              </a:spcAft>
              <a:buFont typeface="Arial" pitchFamily="34" charset="0"/>
              <a:buChar char="•"/>
            </a:pPr>
            <a:r>
              <a:rPr lang="es-ES" sz="2400" dirty="0" smtClean="0"/>
              <a:t>Salas más adecuadas.</a:t>
            </a:r>
            <a:endParaRPr lang="es-ES_tradnl" sz="2400" dirty="0"/>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316416" y="6356350"/>
            <a:ext cx="370384" cy="365125"/>
          </a:xfrm>
        </p:spPr>
        <p:txBody>
          <a:bodyPr/>
          <a:lstStyle/>
          <a:p>
            <a:fld id="{2BD0DF24-5590-4CDA-8C21-A63931944051}" type="slidenum">
              <a:rPr lang="es-ES" smtClean="0"/>
              <a:pPr/>
              <a:t>9</a:t>
            </a:fld>
            <a:endParaRPr lang="es-ES" dirty="0"/>
          </a:p>
        </p:txBody>
      </p:sp>
      <p:sp>
        <p:nvSpPr>
          <p:cNvPr id="5" name="4 CuadroTexto"/>
          <p:cNvSpPr txBox="1"/>
          <p:nvPr/>
        </p:nvSpPr>
        <p:spPr>
          <a:xfrm>
            <a:off x="8460432" y="6309320"/>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fld id="{D1E3B7F4-F38D-424A-95AB-AD20AFD56830}" type="slidenum">
              <a:rPr lang="es-ES" smtClean="0"/>
              <a:pPr algn="ctr"/>
              <a:t>9</a:t>
            </a:fld>
            <a:endParaRPr lang="es-ES" dirty="0"/>
          </a:p>
        </p:txBody>
      </p:sp>
      <p:sp>
        <p:nvSpPr>
          <p:cNvPr id="10" name="9 CuadroTexto"/>
          <p:cNvSpPr txBox="1"/>
          <p:nvPr/>
        </p:nvSpPr>
        <p:spPr>
          <a:xfrm>
            <a:off x="251520" y="548680"/>
            <a:ext cx="3312368" cy="584775"/>
          </a:xfrm>
          <a:prstGeom prst="rect">
            <a:avLst/>
          </a:prstGeom>
          <a:noFill/>
        </p:spPr>
        <p:txBody>
          <a:bodyPr wrap="square" rtlCol="0">
            <a:spAutoFit/>
          </a:bodyPr>
          <a:lstStyle/>
          <a:p>
            <a:r>
              <a:rPr lang="es-ES" sz="3200" b="1" dirty="0" smtClean="0">
                <a:solidFill>
                  <a:srgbClr val="C00000"/>
                </a:solidFill>
              </a:rPr>
              <a:t>Primer núcleo</a:t>
            </a:r>
            <a:endParaRPr lang="es-ES" sz="3200" b="1" dirty="0">
              <a:solidFill>
                <a:srgbClr val="C00000"/>
              </a:solidFill>
            </a:endParaRPr>
          </a:p>
        </p:txBody>
      </p:sp>
      <p:sp>
        <p:nvSpPr>
          <p:cNvPr id="8" name="7 CuadroTexto"/>
          <p:cNvSpPr txBox="1"/>
          <p:nvPr/>
        </p:nvSpPr>
        <p:spPr>
          <a:xfrm>
            <a:off x="323528" y="1124744"/>
            <a:ext cx="8568952"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327275" indent="-2327275"/>
            <a:r>
              <a:rPr lang="es-ES" sz="2400" b="1" dirty="0" smtClean="0">
                <a:solidFill>
                  <a:srgbClr val="0000FF"/>
                </a:solidFill>
              </a:rPr>
              <a:t>Primera pregunta </a:t>
            </a:r>
            <a:r>
              <a:rPr lang="es-ES" sz="2400" b="1" dirty="0" smtClean="0">
                <a:solidFill>
                  <a:srgbClr val="FF0000"/>
                </a:solidFill>
              </a:rPr>
              <a:t>[</a:t>
            </a:r>
            <a:r>
              <a:rPr lang="es-ES" sz="2400" b="1" dirty="0" err="1" smtClean="0">
                <a:solidFill>
                  <a:srgbClr val="FF0000"/>
                </a:solidFill>
              </a:rPr>
              <a:t>Item</a:t>
            </a:r>
            <a:r>
              <a:rPr lang="es-ES" sz="2400" b="1" dirty="0" smtClean="0">
                <a:solidFill>
                  <a:srgbClr val="FF0000"/>
                </a:solidFill>
              </a:rPr>
              <a:t> 3]:</a:t>
            </a:r>
            <a:r>
              <a:rPr lang="es-ES" sz="2400" dirty="0" smtClean="0"/>
              <a:t> Lo que la archidiócesis tendría que hacer</a:t>
            </a:r>
            <a:endParaRPr lang="es-ES_tradnl" sz="2400" dirty="0"/>
          </a:p>
        </p:txBody>
      </p:sp>
      <p:sp>
        <p:nvSpPr>
          <p:cNvPr id="9" name="8 CuadroTexto"/>
          <p:cNvSpPr txBox="1"/>
          <p:nvPr/>
        </p:nvSpPr>
        <p:spPr>
          <a:xfrm>
            <a:off x="323528" y="2132856"/>
            <a:ext cx="8568952" cy="4031873"/>
          </a:xfrm>
          <a:prstGeom prst="rect">
            <a:avLst/>
          </a:prstGeom>
          <a:noFill/>
        </p:spPr>
        <p:txBody>
          <a:bodyPr wrap="square" rtlCol="0">
            <a:spAutoFit/>
          </a:bodyPr>
          <a:lstStyle/>
          <a:p>
            <a:pPr marL="177800" indent="-177800">
              <a:spcAft>
                <a:spcPts val="600"/>
              </a:spcAft>
              <a:buFont typeface="Arial" pitchFamily="34" charset="0"/>
              <a:buChar char="•"/>
            </a:pPr>
            <a:r>
              <a:rPr lang="es-ES" sz="2400" b="1" dirty="0" smtClean="0"/>
              <a:t>No sabemos: </a:t>
            </a:r>
          </a:p>
          <a:p>
            <a:pPr marL="808038" lvl="1" indent="-350838">
              <a:spcAft>
                <a:spcPts val="600"/>
              </a:spcAft>
              <a:buFont typeface="Wingdings" pitchFamily="2" charset="2"/>
              <a:buChar char="§"/>
            </a:pPr>
            <a:r>
              <a:rPr lang="es-ES" sz="2400" i="1" dirty="0" smtClean="0"/>
              <a:t>la pastoral educativa escolar</a:t>
            </a:r>
            <a:r>
              <a:rPr lang="es-ES" sz="2400" dirty="0" smtClean="0"/>
              <a:t>,</a:t>
            </a:r>
          </a:p>
          <a:p>
            <a:pPr marL="808038" lvl="1" indent="-350838">
              <a:spcAft>
                <a:spcPts val="600"/>
              </a:spcAft>
              <a:buFont typeface="Wingdings" pitchFamily="2" charset="2"/>
              <a:buChar char="§"/>
            </a:pPr>
            <a:r>
              <a:rPr lang="es-ES" sz="2400" i="1" dirty="0" smtClean="0"/>
              <a:t>la pastoral de la cultura</a:t>
            </a:r>
            <a:r>
              <a:rPr lang="es-ES" sz="2400" dirty="0" smtClean="0"/>
              <a:t>,</a:t>
            </a:r>
          </a:p>
          <a:p>
            <a:pPr marL="808038" lvl="1" indent="-350838">
              <a:spcAft>
                <a:spcPts val="600"/>
              </a:spcAft>
              <a:buFont typeface="Wingdings" pitchFamily="2" charset="2"/>
              <a:buChar char="§"/>
            </a:pPr>
            <a:r>
              <a:rPr lang="es-ES" sz="2400" i="1" dirty="0" smtClean="0"/>
              <a:t>la pastoral de las devociones populares</a:t>
            </a:r>
            <a:r>
              <a:rPr lang="es-ES" sz="2400" dirty="0" smtClean="0"/>
              <a:t>,</a:t>
            </a:r>
          </a:p>
          <a:p>
            <a:pPr marL="808038" lvl="1" indent="-350838">
              <a:spcAft>
                <a:spcPts val="600"/>
              </a:spcAft>
              <a:buFont typeface="Wingdings" pitchFamily="2" charset="2"/>
              <a:buChar char="§"/>
            </a:pPr>
            <a:r>
              <a:rPr lang="es-ES" sz="2400" i="1" dirty="0" smtClean="0"/>
              <a:t>la pastoral dentro del mundo del trabajo y de la empresa</a:t>
            </a:r>
            <a:r>
              <a:rPr lang="es-ES" sz="2400" dirty="0" smtClean="0"/>
              <a:t>,</a:t>
            </a:r>
          </a:p>
          <a:p>
            <a:pPr marL="808038" lvl="1" indent="-350838">
              <a:spcAft>
                <a:spcPts val="600"/>
              </a:spcAft>
              <a:buFont typeface="Wingdings" pitchFamily="2" charset="2"/>
              <a:buChar char="§"/>
            </a:pPr>
            <a:r>
              <a:rPr lang="es-ES" sz="2400" i="1" dirty="0" smtClean="0"/>
              <a:t>la pastoral misionera</a:t>
            </a:r>
            <a:r>
              <a:rPr lang="es-ES" sz="2400" dirty="0" smtClean="0"/>
              <a:t>,</a:t>
            </a:r>
          </a:p>
          <a:p>
            <a:pPr marL="808038" lvl="1" indent="-350838">
              <a:spcAft>
                <a:spcPts val="600"/>
              </a:spcAft>
              <a:buFont typeface="Wingdings" pitchFamily="2" charset="2"/>
              <a:buChar char="§"/>
            </a:pPr>
            <a:r>
              <a:rPr lang="es-ES" sz="2400" i="1" dirty="0" smtClean="0"/>
              <a:t>la pastoral de exequias</a:t>
            </a:r>
            <a:r>
              <a:rPr lang="es-ES" sz="2400" dirty="0" smtClean="0"/>
              <a:t>,</a:t>
            </a:r>
          </a:p>
          <a:p>
            <a:pPr marL="808038" lvl="1" indent="-350838">
              <a:spcAft>
                <a:spcPts val="600"/>
              </a:spcAft>
              <a:buFont typeface="Wingdings" pitchFamily="2" charset="2"/>
              <a:buChar char="§"/>
            </a:pPr>
            <a:r>
              <a:rPr lang="es-ES" sz="2400" i="1" dirty="0" smtClean="0"/>
              <a:t>la pastoral de emigrantes</a:t>
            </a:r>
          </a:p>
          <a:p>
            <a:pPr marL="808038" lvl="1" indent="-350838">
              <a:spcAft>
                <a:spcPts val="600"/>
              </a:spcAft>
              <a:buFont typeface="Wingdings" pitchFamily="2" charset="2"/>
              <a:buChar char="§"/>
            </a:pPr>
            <a:r>
              <a:rPr lang="es-ES" sz="2400" i="1" dirty="0" smtClean="0"/>
              <a:t>la pastoral de la salud</a:t>
            </a:r>
            <a:r>
              <a:rPr lang="es-ES" sz="2400" dirty="0" smtClean="0"/>
              <a:t>.</a:t>
            </a:r>
          </a:p>
        </p:txBody>
      </p:sp>
    </p:spTree>
    <p:extLst>
      <p:ext uri="{BB962C8B-B14F-4D97-AF65-F5344CB8AC3E}">
        <p14:creationId xmlns:p14="http://schemas.microsoft.com/office/powerpoint/2010/main" xmlns="" val="42901064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1941</Words>
  <Application>Microsoft Office PowerPoint</Application>
  <PresentationFormat>Presentación en pantalla (4:3)</PresentationFormat>
  <Paragraphs>308</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Aguilar</dc:creator>
  <cp:lastModifiedBy>GoyoA</cp:lastModifiedBy>
  <cp:revision>340</cp:revision>
  <dcterms:created xsi:type="dcterms:W3CDTF">2015-05-25T10:26:21Z</dcterms:created>
  <dcterms:modified xsi:type="dcterms:W3CDTF">2016-07-08T08:28:38Z</dcterms:modified>
</cp:coreProperties>
</file>